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6" r:id="rId2"/>
    <p:sldId id="262" r:id="rId3"/>
    <p:sldId id="325" r:id="rId4"/>
    <p:sldId id="324" r:id="rId5"/>
    <p:sldId id="278" r:id="rId6"/>
    <p:sldId id="277" r:id="rId7"/>
    <p:sldId id="296" r:id="rId8"/>
    <p:sldId id="281" r:id="rId9"/>
    <p:sldId id="312" r:id="rId10"/>
    <p:sldId id="327" r:id="rId11"/>
    <p:sldId id="328" r:id="rId12"/>
    <p:sldId id="330" r:id="rId13"/>
    <p:sldId id="257" r:id="rId14"/>
    <p:sldId id="308" r:id="rId15"/>
    <p:sldId id="332" r:id="rId16"/>
    <p:sldId id="313" r:id="rId17"/>
    <p:sldId id="315" r:id="rId18"/>
    <p:sldId id="316" r:id="rId19"/>
    <p:sldId id="314" r:id="rId20"/>
    <p:sldId id="331" r:id="rId21"/>
    <p:sldId id="317" r:id="rId22"/>
    <p:sldId id="318" r:id="rId23"/>
    <p:sldId id="333" r:id="rId24"/>
    <p:sldId id="291" r:id="rId25"/>
    <p:sldId id="323" r:id="rId26"/>
    <p:sldId id="321" r:id="rId27"/>
    <p:sldId id="326" r:id="rId28"/>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pitchFamily="34" charset="0"/>
        <a:ea typeface="MS PGothic"/>
        <a:cs typeface="MS PGothic"/>
      </a:defRPr>
    </a:lvl1pPr>
    <a:lvl2pPr marL="457200" algn="l" rtl="0" fontAlgn="base">
      <a:spcBef>
        <a:spcPct val="0"/>
      </a:spcBef>
      <a:spcAft>
        <a:spcPct val="0"/>
      </a:spcAft>
      <a:defRPr kern="1200">
        <a:solidFill>
          <a:schemeClr val="tx1"/>
        </a:solidFill>
        <a:latin typeface="Arial" pitchFamily="34" charset="0"/>
        <a:ea typeface="MS PGothic"/>
        <a:cs typeface="MS PGothic"/>
      </a:defRPr>
    </a:lvl2pPr>
    <a:lvl3pPr marL="914400" algn="l" rtl="0" fontAlgn="base">
      <a:spcBef>
        <a:spcPct val="0"/>
      </a:spcBef>
      <a:spcAft>
        <a:spcPct val="0"/>
      </a:spcAft>
      <a:defRPr kern="1200">
        <a:solidFill>
          <a:schemeClr val="tx1"/>
        </a:solidFill>
        <a:latin typeface="Arial" pitchFamily="34" charset="0"/>
        <a:ea typeface="MS PGothic"/>
        <a:cs typeface="MS PGothic"/>
      </a:defRPr>
    </a:lvl3pPr>
    <a:lvl4pPr marL="1371600" algn="l" rtl="0" fontAlgn="base">
      <a:spcBef>
        <a:spcPct val="0"/>
      </a:spcBef>
      <a:spcAft>
        <a:spcPct val="0"/>
      </a:spcAft>
      <a:defRPr kern="1200">
        <a:solidFill>
          <a:schemeClr val="tx1"/>
        </a:solidFill>
        <a:latin typeface="Arial" pitchFamily="34" charset="0"/>
        <a:ea typeface="MS PGothic"/>
        <a:cs typeface="MS PGothic"/>
      </a:defRPr>
    </a:lvl4pPr>
    <a:lvl5pPr marL="1828800" algn="l" rtl="0" fontAlgn="base">
      <a:spcBef>
        <a:spcPct val="0"/>
      </a:spcBef>
      <a:spcAft>
        <a:spcPct val="0"/>
      </a:spcAft>
      <a:defRPr kern="1200">
        <a:solidFill>
          <a:schemeClr val="tx1"/>
        </a:solidFill>
        <a:latin typeface="Arial" pitchFamily="34" charset="0"/>
        <a:ea typeface="MS PGothic"/>
        <a:cs typeface="MS PGothic"/>
      </a:defRPr>
    </a:lvl5pPr>
    <a:lvl6pPr marL="2286000" algn="l" defTabSz="914400" rtl="0" eaLnBrk="1" latinLnBrk="0" hangingPunct="1">
      <a:defRPr kern="1200">
        <a:solidFill>
          <a:schemeClr val="tx1"/>
        </a:solidFill>
        <a:latin typeface="Arial" pitchFamily="34" charset="0"/>
        <a:ea typeface="MS PGothic"/>
        <a:cs typeface="MS PGothic"/>
      </a:defRPr>
    </a:lvl6pPr>
    <a:lvl7pPr marL="2743200" algn="l" defTabSz="914400" rtl="0" eaLnBrk="1" latinLnBrk="0" hangingPunct="1">
      <a:defRPr kern="1200">
        <a:solidFill>
          <a:schemeClr val="tx1"/>
        </a:solidFill>
        <a:latin typeface="Arial" pitchFamily="34" charset="0"/>
        <a:ea typeface="MS PGothic"/>
        <a:cs typeface="MS PGothic"/>
      </a:defRPr>
    </a:lvl7pPr>
    <a:lvl8pPr marL="3200400" algn="l" defTabSz="914400" rtl="0" eaLnBrk="1" latinLnBrk="0" hangingPunct="1">
      <a:defRPr kern="1200">
        <a:solidFill>
          <a:schemeClr val="tx1"/>
        </a:solidFill>
        <a:latin typeface="Arial" pitchFamily="34" charset="0"/>
        <a:ea typeface="MS PGothic"/>
        <a:cs typeface="MS PGothic"/>
      </a:defRPr>
    </a:lvl8pPr>
    <a:lvl9pPr marL="3657600" algn="l" defTabSz="914400" rtl="0" eaLnBrk="1" latinLnBrk="0" hangingPunct="1">
      <a:defRPr kern="1200">
        <a:solidFill>
          <a:schemeClr val="tx1"/>
        </a:solidFill>
        <a:latin typeface="Arial"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611"/>
    <a:srgbClr val="455A21"/>
    <a:srgbClr val="B1953A"/>
    <a:srgbClr val="506826"/>
    <a:srgbClr val="476634"/>
    <a:srgbClr val="2F733A"/>
    <a:srgbClr val="FF00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11" autoAdjust="0"/>
    <p:restoredTop sz="94598"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80" d="100"/>
          <a:sy n="80" d="100"/>
        </p:scale>
        <p:origin x="-2040" y="-156"/>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14DBD-2B0C-4FB1-9F7E-460CC59D377E}"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A4A66745-98F2-4D4A-8731-E44263C2197D}">
      <dgm:prSet phldrT="[Text]" custT="1"/>
      <dgm:spPr>
        <a:solidFill>
          <a:srgbClr val="455A21"/>
        </a:solidFill>
        <a:ln>
          <a:solidFill>
            <a:srgbClr val="B4A611"/>
          </a:solidFill>
        </a:ln>
        <a:effectLst>
          <a:outerShdw blurRad="50800" dist="38100" dir="2700000" algn="tl" rotWithShape="0">
            <a:prstClr val="black">
              <a:alpha val="40000"/>
            </a:prstClr>
          </a:outerShdw>
        </a:effectLst>
      </dgm:spPr>
      <dgm:t>
        <a:bodyPr/>
        <a:lstStyle/>
        <a:p>
          <a:pPr algn="r"/>
          <a:r>
            <a:rPr lang="en-US" sz="2200" dirty="0" smtClean="0"/>
            <a:t>October 30, 2009</a:t>
          </a:r>
          <a:endParaRPr lang="en-US" sz="2200" dirty="0"/>
        </a:p>
      </dgm:t>
    </dgm:pt>
    <dgm:pt modelId="{7F7D3F25-554D-423D-B955-3614CC1D9728}" type="parTrans" cxnId="{FAD8782D-5B7F-4C90-9782-15053DBC8A3A}">
      <dgm:prSet/>
      <dgm:spPr/>
      <dgm:t>
        <a:bodyPr/>
        <a:lstStyle/>
        <a:p>
          <a:endParaRPr lang="en-US"/>
        </a:p>
      </dgm:t>
    </dgm:pt>
    <dgm:pt modelId="{377EF2F9-8C4E-433E-91C1-18461D8D8218}" type="sibTrans" cxnId="{FAD8782D-5B7F-4C90-9782-15053DBC8A3A}">
      <dgm:prSet/>
      <dgm:spPr/>
      <dgm:t>
        <a:bodyPr/>
        <a:lstStyle/>
        <a:p>
          <a:endParaRPr lang="en-US"/>
        </a:p>
      </dgm:t>
    </dgm:pt>
    <dgm:pt modelId="{25CFC3C4-9953-4C00-8FD8-BFA9CE32F877}">
      <dgm:prSet phldrT="[Text]" custT="1"/>
      <dgm:spPr>
        <a:solidFill>
          <a:srgbClr val="B1953A">
            <a:alpha val="90000"/>
          </a:srgbClr>
        </a:solidFill>
        <a:effectLst>
          <a:outerShdw blurRad="50800" dist="38100" dir="2700000" algn="tl" rotWithShape="0">
            <a:prstClr val="black">
              <a:alpha val="40000"/>
            </a:prstClr>
          </a:outerShdw>
        </a:effectLst>
      </dgm:spPr>
      <dgm:t>
        <a:bodyPr/>
        <a:lstStyle/>
        <a:p>
          <a:r>
            <a:rPr lang="en-US" sz="2000" dirty="0" smtClean="0"/>
            <a:t>NOA for DEIS in Federal Register </a:t>
          </a:r>
          <a:endParaRPr lang="en-US" sz="2000" dirty="0"/>
        </a:p>
      </dgm:t>
    </dgm:pt>
    <dgm:pt modelId="{F43CFAF9-5951-4B80-BEB4-A2E5C5F3DEF7}" type="parTrans" cxnId="{F97D6FFC-34BE-4629-A90E-13292619F6DC}">
      <dgm:prSet/>
      <dgm:spPr/>
      <dgm:t>
        <a:bodyPr/>
        <a:lstStyle/>
        <a:p>
          <a:endParaRPr lang="en-US"/>
        </a:p>
      </dgm:t>
    </dgm:pt>
    <dgm:pt modelId="{E403703E-2DEC-4064-BE09-E3A0B5BB5872}" type="sibTrans" cxnId="{F97D6FFC-34BE-4629-A90E-13292619F6DC}">
      <dgm:prSet/>
      <dgm:spPr/>
      <dgm:t>
        <a:bodyPr/>
        <a:lstStyle/>
        <a:p>
          <a:endParaRPr lang="en-US"/>
        </a:p>
      </dgm:t>
    </dgm:pt>
    <dgm:pt modelId="{6A0FE465-04C3-43E1-BC3C-4FD1666F476D}">
      <dgm:prSet phldrT="[Text]" custT="1"/>
      <dgm:spPr>
        <a:solidFill>
          <a:srgbClr val="455A21"/>
        </a:solidFill>
        <a:ln>
          <a:solidFill>
            <a:srgbClr val="B4A611"/>
          </a:solidFill>
        </a:ln>
        <a:effectLst>
          <a:outerShdw blurRad="50800" dist="38100" dir="2700000" algn="tl" rotWithShape="0">
            <a:prstClr val="black">
              <a:alpha val="40000"/>
            </a:prstClr>
          </a:outerShdw>
        </a:effectLst>
      </dgm:spPr>
      <dgm:t>
        <a:bodyPr/>
        <a:lstStyle/>
        <a:p>
          <a:pPr algn="r"/>
          <a:r>
            <a:rPr lang="en-US" sz="2200" dirty="0" smtClean="0"/>
            <a:t>November 16-19, 2009</a:t>
          </a:r>
          <a:endParaRPr lang="en-US" sz="2200" dirty="0"/>
        </a:p>
      </dgm:t>
    </dgm:pt>
    <dgm:pt modelId="{0468E1F3-646D-4986-B3DD-83EC64366DD9}" type="parTrans" cxnId="{E0199440-F5D5-4D33-AF26-F5EAB303C5F0}">
      <dgm:prSet/>
      <dgm:spPr/>
      <dgm:t>
        <a:bodyPr/>
        <a:lstStyle/>
        <a:p>
          <a:endParaRPr lang="en-US"/>
        </a:p>
      </dgm:t>
    </dgm:pt>
    <dgm:pt modelId="{A38A73D1-2C40-428D-8F0D-A91118BA9C1C}" type="sibTrans" cxnId="{E0199440-F5D5-4D33-AF26-F5EAB303C5F0}">
      <dgm:prSet/>
      <dgm:spPr/>
      <dgm:t>
        <a:bodyPr/>
        <a:lstStyle/>
        <a:p>
          <a:endParaRPr lang="en-US"/>
        </a:p>
      </dgm:t>
    </dgm:pt>
    <dgm:pt modelId="{5F586B43-CCDD-4984-96FF-23C496FA6793}">
      <dgm:prSet phldrT="[Text]" custT="1"/>
      <dgm:spPr>
        <a:solidFill>
          <a:srgbClr val="B1953A">
            <a:alpha val="90000"/>
          </a:srgbClr>
        </a:solidFill>
        <a:effectLst>
          <a:outerShdw blurRad="50800" dist="38100" dir="2700000" algn="tl" rotWithShape="0">
            <a:prstClr val="black">
              <a:alpha val="40000"/>
            </a:prstClr>
          </a:outerShdw>
        </a:effectLst>
      </dgm:spPr>
      <dgm:t>
        <a:bodyPr/>
        <a:lstStyle/>
        <a:p>
          <a:r>
            <a:rPr lang="en-US" sz="2000" dirty="0" smtClean="0"/>
            <a:t>Public meetings</a:t>
          </a:r>
          <a:endParaRPr lang="en-US" sz="2000" dirty="0"/>
        </a:p>
      </dgm:t>
    </dgm:pt>
    <dgm:pt modelId="{E05BE019-0E74-43AB-A64A-C2DE764B1AD4}" type="parTrans" cxnId="{36BF536A-02C4-4238-AE63-1C783E346844}">
      <dgm:prSet/>
      <dgm:spPr/>
      <dgm:t>
        <a:bodyPr/>
        <a:lstStyle/>
        <a:p>
          <a:endParaRPr lang="en-US"/>
        </a:p>
      </dgm:t>
    </dgm:pt>
    <dgm:pt modelId="{0261DBB7-A1CB-4213-81AF-647B2620D71B}" type="sibTrans" cxnId="{36BF536A-02C4-4238-AE63-1C783E346844}">
      <dgm:prSet/>
      <dgm:spPr/>
      <dgm:t>
        <a:bodyPr/>
        <a:lstStyle/>
        <a:p>
          <a:endParaRPr lang="en-US"/>
        </a:p>
      </dgm:t>
    </dgm:pt>
    <dgm:pt modelId="{99E6452D-BB33-421D-98C5-57104181C99C}">
      <dgm:prSet phldrT="[Text]" custT="1"/>
      <dgm:spPr>
        <a:solidFill>
          <a:srgbClr val="455A21"/>
        </a:solidFill>
        <a:ln>
          <a:solidFill>
            <a:srgbClr val="B4A611"/>
          </a:solidFill>
        </a:ln>
        <a:effectLst>
          <a:outerShdw blurRad="50800" dist="38100" dir="2700000" algn="tl" rotWithShape="0">
            <a:prstClr val="black">
              <a:alpha val="40000"/>
            </a:prstClr>
          </a:outerShdw>
        </a:effectLst>
      </dgm:spPr>
      <dgm:t>
        <a:bodyPr/>
        <a:lstStyle/>
        <a:p>
          <a:pPr algn="r"/>
          <a:r>
            <a:rPr lang="en-US" sz="2200" dirty="0" smtClean="0"/>
            <a:t>December 29, 2009</a:t>
          </a:r>
          <a:endParaRPr lang="en-US" sz="2200" dirty="0"/>
        </a:p>
      </dgm:t>
    </dgm:pt>
    <dgm:pt modelId="{32E6FCC0-130F-4188-955A-45D69832020D}" type="parTrans" cxnId="{42B1A8C2-0A11-4165-B4FD-477E38BFBF62}">
      <dgm:prSet/>
      <dgm:spPr/>
      <dgm:t>
        <a:bodyPr/>
        <a:lstStyle/>
        <a:p>
          <a:endParaRPr lang="en-US"/>
        </a:p>
      </dgm:t>
    </dgm:pt>
    <dgm:pt modelId="{79D5B068-FE29-4D87-9EEF-2206A7375ED3}" type="sibTrans" cxnId="{42B1A8C2-0A11-4165-B4FD-477E38BFBF62}">
      <dgm:prSet/>
      <dgm:spPr/>
      <dgm:t>
        <a:bodyPr/>
        <a:lstStyle/>
        <a:p>
          <a:endParaRPr lang="en-US"/>
        </a:p>
      </dgm:t>
    </dgm:pt>
    <dgm:pt modelId="{20D4BD2A-EBF1-4B0D-B391-79043A53D35B}">
      <dgm:prSet phldrT="[Text]" custT="1"/>
      <dgm:spPr>
        <a:solidFill>
          <a:srgbClr val="B1953A">
            <a:alpha val="90000"/>
          </a:srgbClr>
        </a:solidFill>
        <a:effectLst>
          <a:outerShdw blurRad="50800" dist="38100" dir="2700000" algn="tl" rotWithShape="0">
            <a:prstClr val="black">
              <a:alpha val="40000"/>
            </a:prstClr>
          </a:outerShdw>
        </a:effectLst>
      </dgm:spPr>
      <dgm:t>
        <a:bodyPr/>
        <a:lstStyle/>
        <a:p>
          <a:r>
            <a:rPr lang="en-US" sz="2000" dirty="0" smtClean="0"/>
            <a:t>Publish Record of Decision</a:t>
          </a:r>
          <a:endParaRPr lang="en-US" sz="2000" dirty="0"/>
        </a:p>
      </dgm:t>
    </dgm:pt>
    <dgm:pt modelId="{63EF02B4-7404-4613-A2FE-6A5FABBB7CC1}" type="parTrans" cxnId="{CE5B7A13-4AC3-4867-8340-11D415A7FC98}">
      <dgm:prSet/>
      <dgm:spPr/>
      <dgm:t>
        <a:bodyPr/>
        <a:lstStyle/>
        <a:p>
          <a:endParaRPr lang="en-US"/>
        </a:p>
      </dgm:t>
    </dgm:pt>
    <dgm:pt modelId="{920D9FDC-7986-4CE8-B9F4-E61104C4DF91}" type="sibTrans" cxnId="{CE5B7A13-4AC3-4867-8340-11D415A7FC98}">
      <dgm:prSet/>
      <dgm:spPr/>
      <dgm:t>
        <a:bodyPr/>
        <a:lstStyle/>
        <a:p>
          <a:endParaRPr lang="en-US"/>
        </a:p>
      </dgm:t>
    </dgm:pt>
    <dgm:pt modelId="{EE08A52A-27BE-494C-8BC1-1BCB42E01C27}">
      <dgm:prSet phldrT="[Text]" custT="1"/>
      <dgm:spPr>
        <a:solidFill>
          <a:srgbClr val="B1953A">
            <a:alpha val="90000"/>
          </a:srgbClr>
        </a:solidFill>
        <a:effectLst>
          <a:outerShdw blurRad="50800" dist="38100" dir="2700000" algn="tl" rotWithShape="0">
            <a:prstClr val="black">
              <a:alpha val="40000"/>
            </a:prstClr>
          </a:outerShdw>
        </a:effectLst>
      </dgm:spPr>
      <dgm:t>
        <a:bodyPr/>
        <a:lstStyle/>
        <a:p>
          <a:r>
            <a:rPr lang="en-US" sz="2000" dirty="0" smtClean="0"/>
            <a:t>Publish Preliminary Final </a:t>
          </a:r>
          <a:r>
            <a:rPr lang="en-US" sz="2000" dirty="0" err="1" smtClean="0"/>
            <a:t>EIS</a:t>
          </a:r>
          <a:endParaRPr lang="en-US" sz="2000" dirty="0"/>
        </a:p>
      </dgm:t>
    </dgm:pt>
    <dgm:pt modelId="{CC9144F4-B75D-4B04-9A0C-47F6A239A650}" type="parTrans" cxnId="{1294099B-09A3-4F81-94BE-7AF24FBFB8D9}">
      <dgm:prSet/>
      <dgm:spPr/>
      <dgm:t>
        <a:bodyPr/>
        <a:lstStyle/>
        <a:p>
          <a:endParaRPr lang="en-US"/>
        </a:p>
      </dgm:t>
    </dgm:pt>
    <dgm:pt modelId="{27DB0F48-492D-4785-8903-CAA4C85280A1}" type="sibTrans" cxnId="{1294099B-09A3-4F81-94BE-7AF24FBFB8D9}">
      <dgm:prSet/>
      <dgm:spPr/>
      <dgm:t>
        <a:bodyPr/>
        <a:lstStyle/>
        <a:p>
          <a:endParaRPr lang="en-US"/>
        </a:p>
      </dgm:t>
    </dgm:pt>
    <dgm:pt modelId="{29B56A8C-8D56-4EE7-8DD0-131A67E85E9F}">
      <dgm:prSet phldrT="[Text]" custT="1"/>
      <dgm:spPr>
        <a:solidFill>
          <a:srgbClr val="455A21"/>
        </a:solidFill>
        <a:ln>
          <a:solidFill>
            <a:srgbClr val="B4A611"/>
          </a:solidFill>
        </a:ln>
        <a:effectLst>
          <a:outerShdw blurRad="50800" dist="38100" dir="2700000" algn="tl" rotWithShape="0">
            <a:prstClr val="black">
              <a:alpha val="40000"/>
            </a:prstClr>
          </a:outerShdw>
        </a:effectLst>
      </dgm:spPr>
      <dgm:t>
        <a:bodyPr/>
        <a:lstStyle/>
        <a:p>
          <a:pPr algn="r"/>
          <a:r>
            <a:rPr lang="en-US" sz="2200" dirty="0" smtClean="0"/>
            <a:t>March 5, 2010</a:t>
          </a:r>
          <a:endParaRPr lang="en-US" sz="2200" dirty="0"/>
        </a:p>
      </dgm:t>
    </dgm:pt>
    <dgm:pt modelId="{8EB75DE9-1632-4FD8-AAC3-BD632221A62E}" type="parTrans" cxnId="{BA30CE42-7930-4A7F-BBA0-17D2448C2388}">
      <dgm:prSet/>
      <dgm:spPr/>
      <dgm:t>
        <a:bodyPr/>
        <a:lstStyle/>
        <a:p>
          <a:endParaRPr lang="en-US"/>
        </a:p>
      </dgm:t>
    </dgm:pt>
    <dgm:pt modelId="{2EE16345-F70F-426E-889B-01434F6C6304}" type="sibTrans" cxnId="{BA30CE42-7930-4A7F-BBA0-17D2448C2388}">
      <dgm:prSet/>
      <dgm:spPr/>
      <dgm:t>
        <a:bodyPr/>
        <a:lstStyle/>
        <a:p>
          <a:endParaRPr lang="en-US"/>
        </a:p>
      </dgm:t>
    </dgm:pt>
    <dgm:pt modelId="{B9FAA818-2E0A-48D9-980E-F307D860E85D}">
      <dgm:prSet phldrT="[Text]" custT="1"/>
      <dgm:spPr>
        <a:solidFill>
          <a:srgbClr val="455A21"/>
        </a:solidFill>
        <a:ln>
          <a:solidFill>
            <a:srgbClr val="B4A611"/>
          </a:solidFill>
        </a:ln>
        <a:effectLst>
          <a:outerShdw blurRad="50800" dist="38100" dir="2700000" algn="tl" rotWithShape="0">
            <a:prstClr val="black">
              <a:alpha val="40000"/>
            </a:prstClr>
          </a:outerShdw>
        </a:effectLst>
      </dgm:spPr>
      <dgm:t>
        <a:bodyPr/>
        <a:lstStyle/>
        <a:p>
          <a:pPr algn="r"/>
          <a:r>
            <a:rPr lang="en-US" sz="2200" dirty="0" smtClean="0"/>
            <a:t>February 12, 2010</a:t>
          </a:r>
          <a:endParaRPr lang="en-US" sz="2200" dirty="0"/>
        </a:p>
      </dgm:t>
    </dgm:pt>
    <dgm:pt modelId="{CDFEB7E8-8361-4B4F-93CE-E5512484F639}" type="parTrans" cxnId="{0DA89ABB-044C-4786-9C06-A01915D104DC}">
      <dgm:prSet/>
      <dgm:spPr/>
      <dgm:t>
        <a:bodyPr/>
        <a:lstStyle/>
        <a:p>
          <a:endParaRPr lang="en-US"/>
        </a:p>
      </dgm:t>
    </dgm:pt>
    <dgm:pt modelId="{FFDE3861-CA7D-40F0-852A-070291781486}" type="sibTrans" cxnId="{0DA89ABB-044C-4786-9C06-A01915D104DC}">
      <dgm:prSet/>
      <dgm:spPr/>
      <dgm:t>
        <a:bodyPr/>
        <a:lstStyle/>
        <a:p>
          <a:endParaRPr lang="en-US"/>
        </a:p>
      </dgm:t>
    </dgm:pt>
    <dgm:pt modelId="{A600601F-6722-42F9-A8C2-FB998F7744A8}">
      <dgm:prSet phldrT="[Text]" custT="1"/>
      <dgm:spPr>
        <a:solidFill>
          <a:srgbClr val="B1953A">
            <a:alpha val="90000"/>
          </a:srgbClr>
        </a:solidFill>
        <a:effectLst>
          <a:outerShdw blurRad="50800" dist="38100" dir="2700000" algn="tl" rotWithShape="0">
            <a:prstClr val="black">
              <a:alpha val="40000"/>
            </a:prstClr>
          </a:outerShdw>
        </a:effectLst>
      </dgm:spPr>
      <dgm:t>
        <a:bodyPr/>
        <a:lstStyle/>
        <a:p>
          <a:r>
            <a:rPr lang="en-US" sz="2000" dirty="0" smtClean="0"/>
            <a:t>Deadline for public comments</a:t>
          </a:r>
          <a:endParaRPr lang="en-US" sz="2000" dirty="0"/>
        </a:p>
      </dgm:t>
    </dgm:pt>
    <dgm:pt modelId="{ABE2A83E-0136-4ADD-B91B-2951B82C6C71}" type="parTrans" cxnId="{B507834F-FC87-4B7A-81DC-97BCEFB81DE7}">
      <dgm:prSet/>
      <dgm:spPr/>
      <dgm:t>
        <a:bodyPr/>
        <a:lstStyle/>
        <a:p>
          <a:endParaRPr lang="en-US"/>
        </a:p>
      </dgm:t>
    </dgm:pt>
    <dgm:pt modelId="{5A76F1DA-21AB-4BBB-9EA7-F18EDB08B7F4}" type="sibTrans" cxnId="{B507834F-FC87-4B7A-81DC-97BCEFB81DE7}">
      <dgm:prSet/>
      <dgm:spPr/>
      <dgm:t>
        <a:bodyPr/>
        <a:lstStyle/>
        <a:p>
          <a:endParaRPr lang="en-US"/>
        </a:p>
      </dgm:t>
    </dgm:pt>
    <dgm:pt modelId="{0A67A946-A6F2-4FD2-A6DA-8B88B3C8DBD0}">
      <dgm:prSet phldrT="[Text]" custT="1"/>
      <dgm:spPr>
        <a:solidFill>
          <a:srgbClr val="455A21"/>
        </a:solidFill>
        <a:ln>
          <a:solidFill>
            <a:srgbClr val="B4A611"/>
          </a:solidFill>
        </a:ln>
        <a:effectLst>
          <a:outerShdw blurRad="50800" dist="38100" dir="2700000" algn="tl" rotWithShape="0">
            <a:prstClr val="black">
              <a:alpha val="40000"/>
            </a:prstClr>
          </a:outerShdw>
        </a:effectLst>
      </dgm:spPr>
      <dgm:t>
        <a:bodyPr/>
        <a:lstStyle/>
        <a:p>
          <a:pPr algn="r"/>
          <a:r>
            <a:rPr lang="en-US" sz="2200" dirty="0" smtClean="0"/>
            <a:t>April 13, 2010</a:t>
          </a:r>
          <a:endParaRPr lang="en-US" sz="2200" dirty="0"/>
        </a:p>
      </dgm:t>
    </dgm:pt>
    <dgm:pt modelId="{7E92DB16-0F83-4974-AAEF-C868C44CDF40}" type="parTrans" cxnId="{CA41A706-B402-4A71-A054-DF7EC635C497}">
      <dgm:prSet/>
      <dgm:spPr/>
      <dgm:t>
        <a:bodyPr/>
        <a:lstStyle/>
        <a:p>
          <a:endParaRPr lang="en-US"/>
        </a:p>
      </dgm:t>
    </dgm:pt>
    <dgm:pt modelId="{E5303FB0-73F2-4F17-B6B3-E9C4440823D7}" type="sibTrans" cxnId="{CA41A706-B402-4A71-A054-DF7EC635C497}">
      <dgm:prSet/>
      <dgm:spPr/>
      <dgm:t>
        <a:bodyPr/>
        <a:lstStyle/>
        <a:p>
          <a:endParaRPr lang="en-US"/>
        </a:p>
      </dgm:t>
    </dgm:pt>
    <dgm:pt modelId="{38C74533-A405-45E6-A817-468F5AF44167}">
      <dgm:prSet phldrT="[Text]" custT="1"/>
      <dgm:spPr>
        <a:solidFill>
          <a:srgbClr val="B1953A">
            <a:alpha val="90000"/>
          </a:srgbClr>
        </a:solidFill>
        <a:effectLst>
          <a:outerShdw blurRad="50800" dist="38100" dir="2700000" algn="tl" rotWithShape="0">
            <a:prstClr val="black">
              <a:alpha val="40000"/>
            </a:prstClr>
          </a:outerShdw>
        </a:effectLst>
      </dgm:spPr>
      <dgm:t>
        <a:bodyPr/>
        <a:lstStyle/>
        <a:p>
          <a:r>
            <a:rPr lang="en-US" sz="2000" dirty="0" smtClean="0"/>
            <a:t>Publish Final </a:t>
          </a:r>
          <a:r>
            <a:rPr lang="en-US" sz="2000" dirty="0" err="1" smtClean="0"/>
            <a:t>EIS</a:t>
          </a:r>
          <a:endParaRPr lang="en-US" sz="2000" dirty="0"/>
        </a:p>
      </dgm:t>
    </dgm:pt>
    <dgm:pt modelId="{3CB5BFE0-2034-40D9-9BE0-5A6F61D0AE95}" type="parTrans" cxnId="{940C8766-945E-440E-9B65-DA5CB0205FE3}">
      <dgm:prSet/>
      <dgm:spPr/>
      <dgm:t>
        <a:bodyPr/>
        <a:lstStyle/>
        <a:p>
          <a:endParaRPr lang="en-US"/>
        </a:p>
      </dgm:t>
    </dgm:pt>
    <dgm:pt modelId="{11CEA187-7E38-4C47-B882-5D29358F2A29}" type="sibTrans" cxnId="{940C8766-945E-440E-9B65-DA5CB0205FE3}">
      <dgm:prSet/>
      <dgm:spPr/>
      <dgm:t>
        <a:bodyPr/>
        <a:lstStyle/>
        <a:p>
          <a:endParaRPr lang="en-US"/>
        </a:p>
      </dgm:t>
    </dgm:pt>
    <dgm:pt modelId="{42ACEA92-8D0C-472A-A493-51A46B298093}" type="pres">
      <dgm:prSet presAssocID="{2DE14DBD-2B0C-4FB1-9F7E-460CC59D377E}" presName="Name0" presStyleCnt="0">
        <dgm:presLayoutVars>
          <dgm:chPref val="3"/>
          <dgm:dir/>
          <dgm:animLvl val="lvl"/>
          <dgm:resizeHandles/>
        </dgm:presLayoutVars>
      </dgm:prSet>
      <dgm:spPr/>
      <dgm:t>
        <a:bodyPr/>
        <a:lstStyle/>
        <a:p>
          <a:endParaRPr lang="en-US"/>
        </a:p>
      </dgm:t>
    </dgm:pt>
    <dgm:pt modelId="{CE55051E-DF67-4E7C-AEA7-67C4B97BCE8E}" type="pres">
      <dgm:prSet presAssocID="{A4A66745-98F2-4D4A-8731-E44263C2197D}" presName="horFlow" presStyleCnt="0"/>
      <dgm:spPr/>
    </dgm:pt>
    <dgm:pt modelId="{A5FBC3EE-5614-4425-941E-7425E0DF2F36}" type="pres">
      <dgm:prSet presAssocID="{A4A66745-98F2-4D4A-8731-E44263C2197D}" presName="bigChev" presStyleLbl="node1" presStyleIdx="0" presStyleCnt="6" custScaleX="219793" custLinFactNeighborX="-72966"/>
      <dgm:spPr/>
      <dgm:t>
        <a:bodyPr/>
        <a:lstStyle/>
        <a:p>
          <a:endParaRPr lang="en-US"/>
        </a:p>
      </dgm:t>
    </dgm:pt>
    <dgm:pt modelId="{3F13E03F-1436-4BA2-9F46-5CCF32F3D398}" type="pres">
      <dgm:prSet presAssocID="{F43CFAF9-5951-4B80-BEB4-A2E5C5F3DEF7}" presName="parTrans" presStyleCnt="0"/>
      <dgm:spPr/>
    </dgm:pt>
    <dgm:pt modelId="{4F9F1971-F4D3-4EB5-B953-458811CEC27E}" type="pres">
      <dgm:prSet presAssocID="{25CFC3C4-9953-4C00-8FD8-BFA9CE32F877}" presName="node" presStyleLbl="alignAccFollowNode1" presStyleIdx="0" presStyleCnt="6" custScaleX="330229" custLinFactNeighborX="-40358" custLinFactNeighborY="-66">
        <dgm:presLayoutVars>
          <dgm:bulletEnabled val="1"/>
        </dgm:presLayoutVars>
      </dgm:prSet>
      <dgm:spPr/>
      <dgm:t>
        <a:bodyPr/>
        <a:lstStyle/>
        <a:p>
          <a:endParaRPr lang="en-US"/>
        </a:p>
      </dgm:t>
    </dgm:pt>
    <dgm:pt modelId="{D906CAC7-DCE1-4066-8145-CAC04596A63B}" type="pres">
      <dgm:prSet presAssocID="{A4A66745-98F2-4D4A-8731-E44263C2197D}" presName="vSp" presStyleCnt="0"/>
      <dgm:spPr/>
    </dgm:pt>
    <dgm:pt modelId="{C8BB2632-BA15-405C-B08E-29EB4A491279}" type="pres">
      <dgm:prSet presAssocID="{6A0FE465-04C3-43E1-BC3C-4FD1666F476D}" presName="horFlow" presStyleCnt="0"/>
      <dgm:spPr/>
    </dgm:pt>
    <dgm:pt modelId="{DF1C3C23-3B5B-4913-97EA-8F8D1E0B06E6}" type="pres">
      <dgm:prSet presAssocID="{6A0FE465-04C3-43E1-BC3C-4FD1666F476D}" presName="bigChev" presStyleLbl="node1" presStyleIdx="1" presStyleCnt="6" custScaleX="219793" custLinFactNeighborX="-72966"/>
      <dgm:spPr/>
      <dgm:t>
        <a:bodyPr/>
        <a:lstStyle/>
        <a:p>
          <a:endParaRPr lang="en-US"/>
        </a:p>
      </dgm:t>
    </dgm:pt>
    <dgm:pt modelId="{F50D2F47-31D7-47E3-97D3-2CDE0DF5CA46}" type="pres">
      <dgm:prSet presAssocID="{E05BE019-0E74-43AB-A64A-C2DE764B1AD4}" presName="parTrans" presStyleCnt="0"/>
      <dgm:spPr/>
    </dgm:pt>
    <dgm:pt modelId="{6E7D1F17-8104-4005-9DCF-3948FE80EF95}" type="pres">
      <dgm:prSet presAssocID="{5F586B43-CCDD-4984-96FF-23C496FA6793}" presName="node" presStyleLbl="alignAccFollowNode1" presStyleIdx="1" presStyleCnt="6" custScaleX="330229" custLinFactNeighborX="-40358" custLinFactNeighborY="-66">
        <dgm:presLayoutVars>
          <dgm:bulletEnabled val="1"/>
        </dgm:presLayoutVars>
      </dgm:prSet>
      <dgm:spPr/>
      <dgm:t>
        <a:bodyPr/>
        <a:lstStyle/>
        <a:p>
          <a:endParaRPr lang="en-US"/>
        </a:p>
      </dgm:t>
    </dgm:pt>
    <dgm:pt modelId="{67D9E54B-8108-48A4-AEA0-C1386A9465CA}" type="pres">
      <dgm:prSet presAssocID="{6A0FE465-04C3-43E1-BC3C-4FD1666F476D}" presName="vSp" presStyleCnt="0"/>
      <dgm:spPr/>
    </dgm:pt>
    <dgm:pt modelId="{9604B9D6-3741-4A9B-BA4A-3DA4BD20D5EF}" type="pres">
      <dgm:prSet presAssocID="{99E6452D-BB33-421D-98C5-57104181C99C}" presName="horFlow" presStyleCnt="0"/>
      <dgm:spPr/>
    </dgm:pt>
    <dgm:pt modelId="{81BFE18A-6EE6-4E7E-907A-E301F25A7E7A}" type="pres">
      <dgm:prSet presAssocID="{99E6452D-BB33-421D-98C5-57104181C99C}" presName="bigChev" presStyleLbl="node1" presStyleIdx="2" presStyleCnt="6" custScaleX="219793" custLinFactNeighborX="-72966"/>
      <dgm:spPr/>
      <dgm:t>
        <a:bodyPr/>
        <a:lstStyle/>
        <a:p>
          <a:endParaRPr lang="en-US"/>
        </a:p>
      </dgm:t>
    </dgm:pt>
    <dgm:pt modelId="{B7DAD4CB-E9A0-4197-904C-A9EA8E99118C}" type="pres">
      <dgm:prSet presAssocID="{ABE2A83E-0136-4ADD-B91B-2951B82C6C71}" presName="parTrans" presStyleCnt="0"/>
      <dgm:spPr/>
    </dgm:pt>
    <dgm:pt modelId="{7E8A3AF2-F94A-41EC-A5C2-B451004A6C24}" type="pres">
      <dgm:prSet presAssocID="{A600601F-6722-42F9-A8C2-FB998F7744A8}" presName="node" presStyleLbl="alignAccFollowNode1" presStyleIdx="2" presStyleCnt="6" custScaleX="332154" custLinFactNeighborX="-40358" custLinFactNeighborY="-66">
        <dgm:presLayoutVars>
          <dgm:bulletEnabled val="1"/>
        </dgm:presLayoutVars>
      </dgm:prSet>
      <dgm:spPr/>
      <dgm:t>
        <a:bodyPr/>
        <a:lstStyle/>
        <a:p>
          <a:endParaRPr lang="en-US"/>
        </a:p>
      </dgm:t>
    </dgm:pt>
    <dgm:pt modelId="{72A89D31-04F8-435F-BBE5-70B2E2E47CE7}" type="pres">
      <dgm:prSet presAssocID="{99E6452D-BB33-421D-98C5-57104181C99C}" presName="vSp" presStyleCnt="0"/>
      <dgm:spPr/>
    </dgm:pt>
    <dgm:pt modelId="{49155B7C-62DA-4CBE-86E7-E3C14DE861FC}" type="pres">
      <dgm:prSet presAssocID="{B9FAA818-2E0A-48D9-980E-F307D860E85D}" presName="horFlow" presStyleCnt="0"/>
      <dgm:spPr/>
    </dgm:pt>
    <dgm:pt modelId="{2B5276E8-886B-4369-9455-66B8E74DF5C3}" type="pres">
      <dgm:prSet presAssocID="{B9FAA818-2E0A-48D9-980E-F307D860E85D}" presName="bigChev" presStyleLbl="node1" presStyleIdx="3" presStyleCnt="6" custScaleX="219793" custLinFactNeighborX="-72966"/>
      <dgm:spPr/>
      <dgm:t>
        <a:bodyPr/>
        <a:lstStyle/>
        <a:p>
          <a:endParaRPr lang="en-US"/>
        </a:p>
      </dgm:t>
    </dgm:pt>
    <dgm:pt modelId="{2C38DA23-4A84-4CE0-B0C2-CFE6E23DAF03}" type="pres">
      <dgm:prSet presAssocID="{CC9144F4-B75D-4B04-9A0C-47F6A239A650}" presName="parTrans" presStyleCnt="0"/>
      <dgm:spPr/>
    </dgm:pt>
    <dgm:pt modelId="{EBD84C3E-ACFE-4920-97D8-7477F5D5A616}" type="pres">
      <dgm:prSet presAssocID="{EE08A52A-27BE-494C-8BC1-1BCB42E01C27}" presName="node" presStyleLbl="alignAccFollowNode1" presStyleIdx="3" presStyleCnt="6" custScaleX="332154" custLinFactNeighborX="-40358" custLinFactNeighborY="-66">
        <dgm:presLayoutVars>
          <dgm:bulletEnabled val="1"/>
        </dgm:presLayoutVars>
      </dgm:prSet>
      <dgm:spPr/>
      <dgm:t>
        <a:bodyPr/>
        <a:lstStyle/>
        <a:p>
          <a:endParaRPr lang="en-US"/>
        </a:p>
      </dgm:t>
    </dgm:pt>
    <dgm:pt modelId="{178714C2-2FDC-40A2-A8D0-BAA3A7525F19}" type="pres">
      <dgm:prSet presAssocID="{B9FAA818-2E0A-48D9-980E-F307D860E85D}" presName="vSp" presStyleCnt="0"/>
      <dgm:spPr/>
    </dgm:pt>
    <dgm:pt modelId="{08475F95-DC13-4BCC-BF17-3D3E1ADD9CB6}" type="pres">
      <dgm:prSet presAssocID="{29B56A8C-8D56-4EE7-8DD0-131A67E85E9F}" presName="horFlow" presStyleCnt="0"/>
      <dgm:spPr/>
    </dgm:pt>
    <dgm:pt modelId="{F8BED8E1-52DA-4270-B703-53E852FF42F7}" type="pres">
      <dgm:prSet presAssocID="{29B56A8C-8D56-4EE7-8DD0-131A67E85E9F}" presName="bigChev" presStyleLbl="node1" presStyleIdx="4" presStyleCnt="6" custScaleX="219793" custLinFactNeighborX="-72966"/>
      <dgm:spPr/>
      <dgm:t>
        <a:bodyPr/>
        <a:lstStyle/>
        <a:p>
          <a:endParaRPr lang="en-US"/>
        </a:p>
      </dgm:t>
    </dgm:pt>
    <dgm:pt modelId="{A948C727-070E-4FF5-A0C1-1445C2A3D8C5}" type="pres">
      <dgm:prSet presAssocID="{3CB5BFE0-2034-40D9-9BE0-5A6F61D0AE95}" presName="parTrans" presStyleCnt="0"/>
      <dgm:spPr/>
    </dgm:pt>
    <dgm:pt modelId="{28A49E11-CA0F-4AAF-86C6-AC859B492803}" type="pres">
      <dgm:prSet presAssocID="{38C74533-A405-45E6-A817-468F5AF44167}" presName="node" presStyleLbl="alignAccFollowNode1" presStyleIdx="4" presStyleCnt="6" custScaleX="332154" custLinFactNeighborX="-40358" custLinFactNeighborY="-66">
        <dgm:presLayoutVars>
          <dgm:bulletEnabled val="1"/>
        </dgm:presLayoutVars>
      </dgm:prSet>
      <dgm:spPr/>
      <dgm:t>
        <a:bodyPr/>
        <a:lstStyle/>
        <a:p>
          <a:endParaRPr lang="en-US"/>
        </a:p>
      </dgm:t>
    </dgm:pt>
    <dgm:pt modelId="{F01E3D5B-4CB1-4B05-8635-09F73EE4E9A3}" type="pres">
      <dgm:prSet presAssocID="{29B56A8C-8D56-4EE7-8DD0-131A67E85E9F}" presName="vSp" presStyleCnt="0"/>
      <dgm:spPr/>
    </dgm:pt>
    <dgm:pt modelId="{ED6BAEEE-AFBB-4B6B-824B-D8DCDAF498F4}" type="pres">
      <dgm:prSet presAssocID="{0A67A946-A6F2-4FD2-A6DA-8B88B3C8DBD0}" presName="horFlow" presStyleCnt="0"/>
      <dgm:spPr/>
    </dgm:pt>
    <dgm:pt modelId="{55A4EF51-CB52-4D30-B9F9-7D03330B06FC}" type="pres">
      <dgm:prSet presAssocID="{0A67A946-A6F2-4FD2-A6DA-8B88B3C8DBD0}" presName="bigChev" presStyleLbl="node1" presStyleIdx="5" presStyleCnt="6" custScaleX="219793" custLinFactNeighborX="-72966"/>
      <dgm:spPr/>
      <dgm:t>
        <a:bodyPr/>
        <a:lstStyle/>
        <a:p>
          <a:endParaRPr lang="en-US"/>
        </a:p>
      </dgm:t>
    </dgm:pt>
    <dgm:pt modelId="{16F7214C-9C8C-41D9-9038-AC7C11950341}" type="pres">
      <dgm:prSet presAssocID="{63EF02B4-7404-4613-A2FE-6A5FABBB7CC1}" presName="parTrans" presStyleCnt="0"/>
      <dgm:spPr/>
    </dgm:pt>
    <dgm:pt modelId="{B5F65D89-A36A-4C0A-A29D-0A2B5CB4D654}" type="pres">
      <dgm:prSet presAssocID="{20D4BD2A-EBF1-4B0D-B391-79043A53D35B}" presName="node" presStyleLbl="alignAccFollowNode1" presStyleIdx="5" presStyleCnt="6" custScaleX="332154" custLinFactNeighborX="-40358" custLinFactNeighborY="-66">
        <dgm:presLayoutVars>
          <dgm:bulletEnabled val="1"/>
        </dgm:presLayoutVars>
      </dgm:prSet>
      <dgm:spPr/>
      <dgm:t>
        <a:bodyPr/>
        <a:lstStyle/>
        <a:p>
          <a:endParaRPr lang="en-US"/>
        </a:p>
      </dgm:t>
    </dgm:pt>
  </dgm:ptLst>
  <dgm:cxnLst>
    <dgm:cxn modelId="{F97D6FFC-34BE-4629-A90E-13292619F6DC}" srcId="{A4A66745-98F2-4D4A-8731-E44263C2197D}" destId="{25CFC3C4-9953-4C00-8FD8-BFA9CE32F877}" srcOrd="0" destOrd="0" parTransId="{F43CFAF9-5951-4B80-BEB4-A2E5C5F3DEF7}" sibTransId="{E403703E-2DEC-4064-BE09-E3A0B5BB5872}"/>
    <dgm:cxn modelId="{0DA89ABB-044C-4786-9C06-A01915D104DC}" srcId="{2DE14DBD-2B0C-4FB1-9F7E-460CC59D377E}" destId="{B9FAA818-2E0A-48D9-980E-F307D860E85D}" srcOrd="3" destOrd="0" parTransId="{CDFEB7E8-8361-4B4F-93CE-E5512484F639}" sibTransId="{FFDE3861-CA7D-40F0-852A-070291781486}"/>
    <dgm:cxn modelId="{89A7F3FE-6D73-4E7B-B078-CC351F39BAB8}" type="presOf" srcId="{25CFC3C4-9953-4C00-8FD8-BFA9CE32F877}" destId="{4F9F1971-F4D3-4EB5-B953-458811CEC27E}" srcOrd="0" destOrd="0" presId="urn:microsoft.com/office/officeart/2005/8/layout/lProcess3"/>
    <dgm:cxn modelId="{FAD8782D-5B7F-4C90-9782-15053DBC8A3A}" srcId="{2DE14DBD-2B0C-4FB1-9F7E-460CC59D377E}" destId="{A4A66745-98F2-4D4A-8731-E44263C2197D}" srcOrd="0" destOrd="0" parTransId="{7F7D3F25-554D-423D-B955-3614CC1D9728}" sibTransId="{377EF2F9-8C4E-433E-91C1-18461D8D8218}"/>
    <dgm:cxn modelId="{4EBBDFD0-2518-4EA4-91D7-F5670C345033}" type="presOf" srcId="{0A67A946-A6F2-4FD2-A6DA-8B88B3C8DBD0}" destId="{55A4EF51-CB52-4D30-B9F9-7D03330B06FC}" srcOrd="0" destOrd="0" presId="urn:microsoft.com/office/officeart/2005/8/layout/lProcess3"/>
    <dgm:cxn modelId="{B1DCFC49-0551-4117-B2E1-44A77A89B83F}" type="presOf" srcId="{2DE14DBD-2B0C-4FB1-9F7E-460CC59D377E}" destId="{42ACEA92-8D0C-472A-A493-51A46B298093}" srcOrd="0" destOrd="0" presId="urn:microsoft.com/office/officeart/2005/8/layout/lProcess3"/>
    <dgm:cxn modelId="{A6CC2507-7183-480C-847D-A566750C0BA6}" type="presOf" srcId="{99E6452D-BB33-421D-98C5-57104181C99C}" destId="{81BFE18A-6EE6-4E7E-907A-E301F25A7E7A}" srcOrd="0" destOrd="0" presId="urn:microsoft.com/office/officeart/2005/8/layout/lProcess3"/>
    <dgm:cxn modelId="{CA41A706-B402-4A71-A054-DF7EC635C497}" srcId="{2DE14DBD-2B0C-4FB1-9F7E-460CC59D377E}" destId="{0A67A946-A6F2-4FD2-A6DA-8B88B3C8DBD0}" srcOrd="5" destOrd="0" parTransId="{7E92DB16-0F83-4974-AAEF-C868C44CDF40}" sibTransId="{E5303FB0-73F2-4F17-B6B3-E9C4440823D7}"/>
    <dgm:cxn modelId="{EE2C9338-D8E1-46D8-ADFE-60C1E6364956}" type="presOf" srcId="{A600601F-6722-42F9-A8C2-FB998F7744A8}" destId="{7E8A3AF2-F94A-41EC-A5C2-B451004A6C24}" srcOrd="0" destOrd="0" presId="urn:microsoft.com/office/officeart/2005/8/layout/lProcess3"/>
    <dgm:cxn modelId="{A585AF92-FFFF-4902-B7D4-CE9876B2B7AD}" type="presOf" srcId="{EE08A52A-27BE-494C-8BC1-1BCB42E01C27}" destId="{EBD84C3E-ACFE-4920-97D8-7477F5D5A616}" srcOrd="0" destOrd="0" presId="urn:microsoft.com/office/officeart/2005/8/layout/lProcess3"/>
    <dgm:cxn modelId="{42B1A8C2-0A11-4165-B4FD-477E38BFBF62}" srcId="{2DE14DBD-2B0C-4FB1-9F7E-460CC59D377E}" destId="{99E6452D-BB33-421D-98C5-57104181C99C}" srcOrd="2" destOrd="0" parTransId="{32E6FCC0-130F-4188-955A-45D69832020D}" sibTransId="{79D5B068-FE29-4D87-9EEF-2206A7375ED3}"/>
    <dgm:cxn modelId="{D800F798-B091-48B7-9F67-42D94ED7ED3D}" type="presOf" srcId="{B9FAA818-2E0A-48D9-980E-F307D860E85D}" destId="{2B5276E8-886B-4369-9455-66B8E74DF5C3}" srcOrd="0" destOrd="0" presId="urn:microsoft.com/office/officeart/2005/8/layout/lProcess3"/>
    <dgm:cxn modelId="{B507834F-FC87-4B7A-81DC-97BCEFB81DE7}" srcId="{99E6452D-BB33-421D-98C5-57104181C99C}" destId="{A600601F-6722-42F9-A8C2-FB998F7744A8}" srcOrd="0" destOrd="0" parTransId="{ABE2A83E-0136-4ADD-B91B-2951B82C6C71}" sibTransId="{5A76F1DA-21AB-4BBB-9EA7-F18EDB08B7F4}"/>
    <dgm:cxn modelId="{E0199440-F5D5-4D33-AF26-F5EAB303C5F0}" srcId="{2DE14DBD-2B0C-4FB1-9F7E-460CC59D377E}" destId="{6A0FE465-04C3-43E1-BC3C-4FD1666F476D}" srcOrd="1" destOrd="0" parTransId="{0468E1F3-646D-4986-B3DD-83EC64366DD9}" sibTransId="{A38A73D1-2C40-428D-8F0D-A91118BA9C1C}"/>
    <dgm:cxn modelId="{940C8766-945E-440E-9B65-DA5CB0205FE3}" srcId="{29B56A8C-8D56-4EE7-8DD0-131A67E85E9F}" destId="{38C74533-A405-45E6-A817-468F5AF44167}" srcOrd="0" destOrd="0" parTransId="{3CB5BFE0-2034-40D9-9BE0-5A6F61D0AE95}" sibTransId="{11CEA187-7E38-4C47-B882-5D29358F2A29}"/>
    <dgm:cxn modelId="{D9A6E447-D88C-44BF-AD25-9B0F111A33F4}" type="presOf" srcId="{38C74533-A405-45E6-A817-468F5AF44167}" destId="{28A49E11-CA0F-4AAF-86C6-AC859B492803}" srcOrd="0" destOrd="0" presId="urn:microsoft.com/office/officeart/2005/8/layout/lProcess3"/>
    <dgm:cxn modelId="{BA30CE42-7930-4A7F-BBA0-17D2448C2388}" srcId="{2DE14DBD-2B0C-4FB1-9F7E-460CC59D377E}" destId="{29B56A8C-8D56-4EE7-8DD0-131A67E85E9F}" srcOrd="4" destOrd="0" parTransId="{8EB75DE9-1632-4FD8-AAC3-BD632221A62E}" sibTransId="{2EE16345-F70F-426E-889B-01434F6C6304}"/>
    <dgm:cxn modelId="{0DDD241E-2027-4FEE-AD3C-D02B529A400B}" type="presOf" srcId="{29B56A8C-8D56-4EE7-8DD0-131A67E85E9F}" destId="{F8BED8E1-52DA-4270-B703-53E852FF42F7}" srcOrd="0" destOrd="0" presId="urn:microsoft.com/office/officeart/2005/8/layout/lProcess3"/>
    <dgm:cxn modelId="{BB66150A-FBFD-49B8-8ECE-F746CABAEA04}" type="presOf" srcId="{20D4BD2A-EBF1-4B0D-B391-79043A53D35B}" destId="{B5F65D89-A36A-4C0A-A29D-0A2B5CB4D654}" srcOrd="0" destOrd="0" presId="urn:microsoft.com/office/officeart/2005/8/layout/lProcess3"/>
    <dgm:cxn modelId="{1294099B-09A3-4F81-94BE-7AF24FBFB8D9}" srcId="{B9FAA818-2E0A-48D9-980E-F307D860E85D}" destId="{EE08A52A-27BE-494C-8BC1-1BCB42E01C27}" srcOrd="0" destOrd="0" parTransId="{CC9144F4-B75D-4B04-9A0C-47F6A239A650}" sibTransId="{27DB0F48-492D-4785-8903-CAA4C85280A1}"/>
    <dgm:cxn modelId="{05D8A6B7-2C51-454E-BD70-22BB47E6BB96}" type="presOf" srcId="{5F586B43-CCDD-4984-96FF-23C496FA6793}" destId="{6E7D1F17-8104-4005-9DCF-3948FE80EF95}" srcOrd="0" destOrd="0" presId="urn:microsoft.com/office/officeart/2005/8/layout/lProcess3"/>
    <dgm:cxn modelId="{CE5B7A13-4AC3-4867-8340-11D415A7FC98}" srcId="{0A67A946-A6F2-4FD2-A6DA-8B88B3C8DBD0}" destId="{20D4BD2A-EBF1-4B0D-B391-79043A53D35B}" srcOrd="0" destOrd="0" parTransId="{63EF02B4-7404-4613-A2FE-6A5FABBB7CC1}" sibTransId="{920D9FDC-7986-4CE8-B9F4-E61104C4DF91}"/>
    <dgm:cxn modelId="{36BF536A-02C4-4238-AE63-1C783E346844}" srcId="{6A0FE465-04C3-43E1-BC3C-4FD1666F476D}" destId="{5F586B43-CCDD-4984-96FF-23C496FA6793}" srcOrd="0" destOrd="0" parTransId="{E05BE019-0E74-43AB-A64A-C2DE764B1AD4}" sibTransId="{0261DBB7-A1CB-4213-81AF-647B2620D71B}"/>
    <dgm:cxn modelId="{0DEBBAE6-A25C-43D3-A953-7A89396FCB08}" type="presOf" srcId="{A4A66745-98F2-4D4A-8731-E44263C2197D}" destId="{A5FBC3EE-5614-4425-941E-7425E0DF2F36}" srcOrd="0" destOrd="0" presId="urn:microsoft.com/office/officeart/2005/8/layout/lProcess3"/>
    <dgm:cxn modelId="{82C1D27E-FE62-44D5-A406-005208B6BBEC}" type="presOf" srcId="{6A0FE465-04C3-43E1-BC3C-4FD1666F476D}" destId="{DF1C3C23-3B5B-4913-97EA-8F8D1E0B06E6}" srcOrd="0" destOrd="0" presId="urn:microsoft.com/office/officeart/2005/8/layout/lProcess3"/>
    <dgm:cxn modelId="{7EEFF828-5B86-4CED-A496-237EFD33978F}" type="presParOf" srcId="{42ACEA92-8D0C-472A-A493-51A46B298093}" destId="{CE55051E-DF67-4E7C-AEA7-67C4B97BCE8E}" srcOrd="0" destOrd="0" presId="urn:microsoft.com/office/officeart/2005/8/layout/lProcess3"/>
    <dgm:cxn modelId="{EABBC0C1-624E-473F-9C4E-D68B5184949D}" type="presParOf" srcId="{CE55051E-DF67-4E7C-AEA7-67C4B97BCE8E}" destId="{A5FBC3EE-5614-4425-941E-7425E0DF2F36}" srcOrd="0" destOrd="0" presId="urn:microsoft.com/office/officeart/2005/8/layout/lProcess3"/>
    <dgm:cxn modelId="{83DFFFC2-8809-4BF2-ABDC-FCCE33CF233C}" type="presParOf" srcId="{CE55051E-DF67-4E7C-AEA7-67C4B97BCE8E}" destId="{3F13E03F-1436-4BA2-9F46-5CCF32F3D398}" srcOrd="1" destOrd="0" presId="urn:microsoft.com/office/officeart/2005/8/layout/lProcess3"/>
    <dgm:cxn modelId="{6840A62A-CE04-4FEF-B9D2-C0697E964F07}" type="presParOf" srcId="{CE55051E-DF67-4E7C-AEA7-67C4B97BCE8E}" destId="{4F9F1971-F4D3-4EB5-B953-458811CEC27E}" srcOrd="2" destOrd="0" presId="urn:microsoft.com/office/officeart/2005/8/layout/lProcess3"/>
    <dgm:cxn modelId="{06525026-9D4F-44ED-B610-2844909831A4}" type="presParOf" srcId="{42ACEA92-8D0C-472A-A493-51A46B298093}" destId="{D906CAC7-DCE1-4066-8145-CAC04596A63B}" srcOrd="1" destOrd="0" presId="urn:microsoft.com/office/officeart/2005/8/layout/lProcess3"/>
    <dgm:cxn modelId="{80CFB3A4-9218-4C4E-B9B9-5A6A79B9EA45}" type="presParOf" srcId="{42ACEA92-8D0C-472A-A493-51A46B298093}" destId="{C8BB2632-BA15-405C-B08E-29EB4A491279}" srcOrd="2" destOrd="0" presId="urn:microsoft.com/office/officeart/2005/8/layout/lProcess3"/>
    <dgm:cxn modelId="{5105B084-C832-4BF9-BFFF-A9ACA058BEE7}" type="presParOf" srcId="{C8BB2632-BA15-405C-B08E-29EB4A491279}" destId="{DF1C3C23-3B5B-4913-97EA-8F8D1E0B06E6}" srcOrd="0" destOrd="0" presId="urn:microsoft.com/office/officeart/2005/8/layout/lProcess3"/>
    <dgm:cxn modelId="{70B6BB61-C571-4FAF-85AA-5945DD42E058}" type="presParOf" srcId="{C8BB2632-BA15-405C-B08E-29EB4A491279}" destId="{F50D2F47-31D7-47E3-97D3-2CDE0DF5CA46}" srcOrd="1" destOrd="0" presId="urn:microsoft.com/office/officeart/2005/8/layout/lProcess3"/>
    <dgm:cxn modelId="{D64A05B7-5574-4022-9506-D01F8E315229}" type="presParOf" srcId="{C8BB2632-BA15-405C-B08E-29EB4A491279}" destId="{6E7D1F17-8104-4005-9DCF-3948FE80EF95}" srcOrd="2" destOrd="0" presId="urn:microsoft.com/office/officeart/2005/8/layout/lProcess3"/>
    <dgm:cxn modelId="{9952C990-3F0B-43B5-BE80-63D7E14D37D1}" type="presParOf" srcId="{42ACEA92-8D0C-472A-A493-51A46B298093}" destId="{67D9E54B-8108-48A4-AEA0-C1386A9465CA}" srcOrd="3" destOrd="0" presId="urn:microsoft.com/office/officeart/2005/8/layout/lProcess3"/>
    <dgm:cxn modelId="{B47CF5C1-18E8-4E9B-852B-122A7BBE7236}" type="presParOf" srcId="{42ACEA92-8D0C-472A-A493-51A46B298093}" destId="{9604B9D6-3741-4A9B-BA4A-3DA4BD20D5EF}" srcOrd="4" destOrd="0" presId="urn:microsoft.com/office/officeart/2005/8/layout/lProcess3"/>
    <dgm:cxn modelId="{42E2FF1F-B0C9-4BA6-B2B4-3FC4F3ADB938}" type="presParOf" srcId="{9604B9D6-3741-4A9B-BA4A-3DA4BD20D5EF}" destId="{81BFE18A-6EE6-4E7E-907A-E301F25A7E7A}" srcOrd="0" destOrd="0" presId="urn:microsoft.com/office/officeart/2005/8/layout/lProcess3"/>
    <dgm:cxn modelId="{2880A5B3-7AEE-42D0-9DAF-0B19C461B649}" type="presParOf" srcId="{9604B9D6-3741-4A9B-BA4A-3DA4BD20D5EF}" destId="{B7DAD4CB-E9A0-4197-904C-A9EA8E99118C}" srcOrd="1" destOrd="0" presId="urn:microsoft.com/office/officeart/2005/8/layout/lProcess3"/>
    <dgm:cxn modelId="{8DD65C36-6877-44D9-85F6-B02B8F8F2FA0}" type="presParOf" srcId="{9604B9D6-3741-4A9B-BA4A-3DA4BD20D5EF}" destId="{7E8A3AF2-F94A-41EC-A5C2-B451004A6C24}" srcOrd="2" destOrd="0" presId="urn:microsoft.com/office/officeart/2005/8/layout/lProcess3"/>
    <dgm:cxn modelId="{FA267D37-7283-4147-8E12-F904545CBAAB}" type="presParOf" srcId="{42ACEA92-8D0C-472A-A493-51A46B298093}" destId="{72A89D31-04F8-435F-BBE5-70B2E2E47CE7}" srcOrd="5" destOrd="0" presId="urn:microsoft.com/office/officeart/2005/8/layout/lProcess3"/>
    <dgm:cxn modelId="{06D7173B-59EF-4ABA-9A6B-7ED5B4859E39}" type="presParOf" srcId="{42ACEA92-8D0C-472A-A493-51A46B298093}" destId="{49155B7C-62DA-4CBE-86E7-E3C14DE861FC}" srcOrd="6" destOrd="0" presId="urn:microsoft.com/office/officeart/2005/8/layout/lProcess3"/>
    <dgm:cxn modelId="{1B443177-AC76-4562-8DB9-57ADCD3B2804}" type="presParOf" srcId="{49155B7C-62DA-4CBE-86E7-E3C14DE861FC}" destId="{2B5276E8-886B-4369-9455-66B8E74DF5C3}" srcOrd="0" destOrd="0" presId="urn:microsoft.com/office/officeart/2005/8/layout/lProcess3"/>
    <dgm:cxn modelId="{DF97822F-08F9-4622-97D3-3A259B0479EA}" type="presParOf" srcId="{49155B7C-62DA-4CBE-86E7-E3C14DE861FC}" destId="{2C38DA23-4A84-4CE0-B0C2-CFE6E23DAF03}" srcOrd="1" destOrd="0" presId="urn:microsoft.com/office/officeart/2005/8/layout/lProcess3"/>
    <dgm:cxn modelId="{56A8A107-07F4-487B-A35C-CE46C3703FC1}" type="presParOf" srcId="{49155B7C-62DA-4CBE-86E7-E3C14DE861FC}" destId="{EBD84C3E-ACFE-4920-97D8-7477F5D5A616}" srcOrd="2" destOrd="0" presId="urn:microsoft.com/office/officeart/2005/8/layout/lProcess3"/>
    <dgm:cxn modelId="{9229CA33-92D6-4FD2-87EF-585CC52434B4}" type="presParOf" srcId="{42ACEA92-8D0C-472A-A493-51A46B298093}" destId="{178714C2-2FDC-40A2-A8D0-BAA3A7525F19}" srcOrd="7" destOrd="0" presId="urn:microsoft.com/office/officeart/2005/8/layout/lProcess3"/>
    <dgm:cxn modelId="{708F0472-8D09-4E6A-96E8-C33410F6F5DA}" type="presParOf" srcId="{42ACEA92-8D0C-472A-A493-51A46B298093}" destId="{08475F95-DC13-4BCC-BF17-3D3E1ADD9CB6}" srcOrd="8" destOrd="0" presId="urn:microsoft.com/office/officeart/2005/8/layout/lProcess3"/>
    <dgm:cxn modelId="{F30385CE-FEEB-486D-9480-4BF3696A996E}" type="presParOf" srcId="{08475F95-DC13-4BCC-BF17-3D3E1ADD9CB6}" destId="{F8BED8E1-52DA-4270-B703-53E852FF42F7}" srcOrd="0" destOrd="0" presId="urn:microsoft.com/office/officeart/2005/8/layout/lProcess3"/>
    <dgm:cxn modelId="{4FAE78D6-8AF7-49A6-8BA5-6E377D247BF6}" type="presParOf" srcId="{08475F95-DC13-4BCC-BF17-3D3E1ADD9CB6}" destId="{A948C727-070E-4FF5-A0C1-1445C2A3D8C5}" srcOrd="1" destOrd="0" presId="urn:microsoft.com/office/officeart/2005/8/layout/lProcess3"/>
    <dgm:cxn modelId="{C1E78BCF-61DD-4AD3-B4E5-122C27473596}" type="presParOf" srcId="{08475F95-DC13-4BCC-BF17-3D3E1ADD9CB6}" destId="{28A49E11-CA0F-4AAF-86C6-AC859B492803}" srcOrd="2" destOrd="0" presId="urn:microsoft.com/office/officeart/2005/8/layout/lProcess3"/>
    <dgm:cxn modelId="{7F0EAFB0-962C-412F-88E5-0296091350D1}" type="presParOf" srcId="{42ACEA92-8D0C-472A-A493-51A46B298093}" destId="{F01E3D5B-4CB1-4B05-8635-09F73EE4E9A3}" srcOrd="9" destOrd="0" presId="urn:microsoft.com/office/officeart/2005/8/layout/lProcess3"/>
    <dgm:cxn modelId="{74A38555-D5CC-4A2A-950F-82DAD6236B89}" type="presParOf" srcId="{42ACEA92-8D0C-472A-A493-51A46B298093}" destId="{ED6BAEEE-AFBB-4B6B-824B-D8DCDAF498F4}" srcOrd="10" destOrd="0" presId="urn:microsoft.com/office/officeart/2005/8/layout/lProcess3"/>
    <dgm:cxn modelId="{A12316E6-7B2E-4B29-9AB4-4FAF6CF3DA0B}" type="presParOf" srcId="{ED6BAEEE-AFBB-4B6B-824B-D8DCDAF498F4}" destId="{55A4EF51-CB52-4D30-B9F9-7D03330B06FC}" srcOrd="0" destOrd="0" presId="urn:microsoft.com/office/officeart/2005/8/layout/lProcess3"/>
    <dgm:cxn modelId="{DE842475-E160-44AB-9976-6A7C417E74EE}" type="presParOf" srcId="{ED6BAEEE-AFBB-4B6B-824B-D8DCDAF498F4}" destId="{16F7214C-9C8C-41D9-9038-AC7C11950341}" srcOrd="1" destOrd="0" presId="urn:microsoft.com/office/officeart/2005/8/layout/lProcess3"/>
    <dgm:cxn modelId="{5FCE494A-A79E-4B13-A7BA-CEA8F66CF405}" type="presParOf" srcId="{ED6BAEEE-AFBB-4B6B-824B-D8DCDAF498F4}" destId="{B5F65D89-A36A-4C0A-A29D-0A2B5CB4D654}"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FBC3EE-5614-4425-941E-7425E0DF2F36}">
      <dsp:nvSpPr>
        <dsp:cNvPr id="0" name=""/>
        <dsp:cNvSpPr/>
      </dsp:nvSpPr>
      <dsp:spPr>
        <a:xfrm>
          <a:off x="170349" y="2426"/>
          <a:ext cx="3683129" cy="670290"/>
        </a:xfrm>
        <a:prstGeom prst="chevron">
          <a:avLst/>
        </a:prstGeom>
        <a:solidFill>
          <a:srgbClr val="455A21"/>
        </a:solidFill>
        <a:ln>
          <a:solidFill>
            <a:srgbClr val="B4A611"/>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r" defTabSz="977900">
            <a:lnSpc>
              <a:spcPct val="90000"/>
            </a:lnSpc>
            <a:spcBef>
              <a:spcPct val="0"/>
            </a:spcBef>
            <a:spcAft>
              <a:spcPct val="35000"/>
            </a:spcAft>
          </a:pPr>
          <a:r>
            <a:rPr lang="en-US" sz="2200" kern="1200" dirty="0" smtClean="0"/>
            <a:t>October 30, 2009</a:t>
          </a:r>
          <a:endParaRPr lang="en-US" sz="2200" kern="1200" dirty="0"/>
        </a:p>
      </dsp:txBody>
      <dsp:txXfrm>
        <a:off x="170349" y="2426"/>
        <a:ext cx="3683129" cy="670290"/>
      </dsp:txXfrm>
    </dsp:sp>
    <dsp:sp modelId="{4F9F1971-F4D3-4EB5-B953-458811CEC27E}">
      <dsp:nvSpPr>
        <dsp:cNvPr id="0" name=""/>
        <dsp:cNvSpPr/>
      </dsp:nvSpPr>
      <dsp:spPr>
        <a:xfrm>
          <a:off x="3706669" y="59033"/>
          <a:ext cx="4593000" cy="556341"/>
        </a:xfrm>
        <a:prstGeom prst="chevron">
          <a:avLst/>
        </a:prstGeom>
        <a:solidFill>
          <a:srgbClr val="B1953A">
            <a:alpha val="90000"/>
          </a:srgbClr>
        </a:solidFill>
        <a:ln w="9525"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NOA for DEIS in Federal Register </a:t>
          </a:r>
          <a:endParaRPr lang="en-US" sz="2000" kern="1200" dirty="0"/>
        </a:p>
      </dsp:txBody>
      <dsp:txXfrm>
        <a:off x="3706669" y="59033"/>
        <a:ext cx="4593000" cy="556341"/>
      </dsp:txXfrm>
    </dsp:sp>
    <dsp:sp modelId="{DF1C3C23-3B5B-4913-97EA-8F8D1E0B06E6}">
      <dsp:nvSpPr>
        <dsp:cNvPr id="0" name=""/>
        <dsp:cNvSpPr/>
      </dsp:nvSpPr>
      <dsp:spPr>
        <a:xfrm>
          <a:off x="170349" y="766557"/>
          <a:ext cx="3683129" cy="670290"/>
        </a:xfrm>
        <a:prstGeom prst="chevron">
          <a:avLst/>
        </a:prstGeom>
        <a:solidFill>
          <a:srgbClr val="455A21"/>
        </a:solidFill>
        <a:ln>
          <a:solidFill>
            <a:srgbClr val="B4A611"/>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r" defTabSz="977900">
            <a:lnSpc>
              <a:spcPct val="90000"/>
            </a:lnSpc>
            <a:spcBef>
              <a:spcPct val="0"/>
            </a:spcBef>
            <a:spcAft>
              <a:spcPct val="35000"/>
            </a:spcAft>
          </a:pPr>
          <a:r>
            <a:rPr lang="en-US" sz="2200" kern="1200" dirty="0" smtClean="0"/>
            <a:t>November 16-19, 2009</a:t>
          </a:r>
          <a:endParaRPr lang="en-US" sz="2200" kern="1200" dirty="0"/>
        </a:p>
      </dsp:txBody>
      <dsp:txXfrm>
        <a:off x="170349" y="766557"/>
        <a:ext cx="3683129" cy="670290"/>
      </dsp:txXfrm>
    </dsp:sp>
    <dsp:sp modelId="{6E7D1F17-8104-4005-9DCF-3948FE80EF95}">
      <dsp:nvSpPr>
        <dsp:cNvPr id="0" name=""/>
        <dsp:cNvSpPr/>
      </dsp:nvSpPr>
      <dsp:spPr>
        <a:xfrm>
          <a:off x="3706669" y="823165"/>
          <a:ext cx="4593000" cy="556341"/>
        </a:xfrm>
        <a:prstGeom prst="chevron">
          <a:avLst/>
        </a:prstGeom>
        <a:solidFill>
          <a:srgbClr val="B1953A">
            <a:alpha val="90000"/>
          </a:srgbClr>
        </a:solidFill>
        <a:ln w="9525"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Public meetings</a:t>
          </a:r>
          <a:endParaRPr lang="en-US" sz="2000" kern="1200" dirty="0"/>
        </a:p>
      </dsp:txBody>
      <dsp:txXfrm>
        <a:off x="3706669" y="823165"/>
        <a:ext cx="4593000" cy="556341"/>
      </dsp:txXfrm>
    </dsp:sp>
    <dsp:sp modelId="{81BFE18A-6EE6-4E7E-907A-E301F25A7E7A}">
      <dsp:nvSpPr>
        <dsp:cNvPr id="0" name=""/>
        <dsp:cNvSpPr/>
      </dsp:nvSpPr>
      <dsp:spPr>
        <a:xfrm>
          <a:off x="170349" y="1530689"/>
          <a:ext cx="3683129" cy="670290"/>
        </a:xfrm>
        <a:prstGeom prst="chevron">
          <a:avLst/>
        </a:prstGeom>
        <a:solidFill>
          <a:srgbClr val="455A21"/>
        </a:solidFill>
        <a:ln>
          <a:solidFill>
            <a:srgbClr val="B4A611"/>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r" defTabSz="977900">
            <a:lnSpc>
              <a:spcPct val="90000"/>
            </a:lnSpc>
            <a:spcBef>
              <a:spcPct val="0"/>
            </a:spcBef>
            <a:spcAft>
              <a:spcPct val="35000"/>
            </a:spcAft>
          </a:pPr>
          <a:r>
            <a:rPr lang="en-US" sz="2200" kern="1200" dirty="0" smtClean="0"/>
            <a:t>December 29, 2009</a:t>
          </a:r>
          <a:endParaRPr lang="en-US" sz="2200" kern="1200" dirty="0"/>
        </a:p>
      </dsp:txBody>
      <dsp:txXfrm>
        <a:off x="170349" y="1530689"/>
        <a:ext cx="3683129" cy="670290"/>
      </dsp:txXfrm>
    </dsp:sp>
    <dsp:sp modelId="{7E8A3AF2-F94A-41EC-A5C2-B451004A6C24}">
      <dsp:nvSpPr>
        <dsp:cNvPr id="0" name=""/>
        <dsp:cNvSpPr/>
      </dsp:nvSpPr>
      <dsp:spPr>
        <a:xfrm>
          <a:off x="3706669" y="1587296"/>
          <a:ext cx="4619774" cy="556341"/>
        </a:xfrm>
        <a:prstGeom prst="chevron">
          <a:avLst/>
        </a:prstGeom>
        <a:solidFill>
          <a:srgbClr val="B1953A">
            <a:alpha val="90000"/>
          </a:srgbClr>
        </a:solidFill>
        <a:ln w="9525"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Deadline for public comments</a:t>
          </a:r>
          <a:endParaRPr lang="en-US" sz="2000" kern="1200" dirty="0"/>
        </a:p>
      </dsp:txBody>
      <dsp:txXfrm>
        <a:off x="3706669" y="1587296"/>
        <a:ext cx="4619774" cy="556341"/>
      </dsp:txXfrm>
    </dsp:sp>
    <dsp:sp modelId="{2B5276E8-886B-4369-9455-66B8E74DF5C3}">
      <dsp:nvSpPr>
        <dsp:cNvPr id="0" name=""/>
        <dsp:cNvSpPr/>
      </dsp:nvSpPr>
      <dsp:spPr>
        <a:xfrm>
          <a:off x="170349" y="2294820"/>
          <a:ext cx="3683129" cy="670290"/>
        </a:xfrm>
        <a:prstGeom prst="chevron">
          <a:avLst/>
        </a:prstGeom>
        <a:solidFill>
          <a:srgbClr val="455A21"/>
        </a:solidFill>
        <a:ln>
          <a:solidFill>
            <a:srgbClr val="B4A611"/>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r" defTabSz="977900">
            <a:lnSpc>
              <a:spcPct val="90000"/>
            </a:lnSpc>
            <a:spcBef>
              <a:spcPct val="0"/>
            </a:spcBef>
            <a:spcAft>
              <a:spcPct val="35000"/>
            </a:spcAft>
          </a:pPr>
          <a:r>
            <a:rPr lang="en-US" sz="2200" kern="1200" dirty="0" smtClean="0"/>
            <a:t>February 12, 2010</a:t>
          </a:r>
          <a:endParaRPr lang="en-US" sz="2200" kern="1200" dirty="0"/>
        </a:p>
      </dsp:txBody>
      <dsp:txXfrm>
        <a:off x="170349" y="2294820"/>
        <a:ext cx="3683129" cy="670290"/>
      </dsp:txXfrm>
    </dsp:sp>
    <dsp:sp modelId="{EBD84C3E-ACFE-4920-97D8-7477F5D5A616}">
      <dsp:nvSpPr>
        <dsp:cNvPr id="0" name=""/>
        <dsp:cNvSpPr/>
      </dsp:nvSpPr>
      <dsp:spPr>
        <a:xfrm>
          <a:off x="3706669" y="2351427"/>
          <a:ext cx="4619774" cy="556341"/>
        </a:xfrm>
        <a:prstGeom prst="chevron">
          <a:avLst/>
        </a:prstGeom>
        <a:solidFill>
          <a:srgbClr val="B1953A">
            <a:alpha val="90000"/>
          </a:srgbClr>
        </a:solidFill>
        <a:ln w="9525"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Publish Preliminary Final </a:t>
          </a:r>
          <a:r>
            <a:rPr lang="en-US" sz="2000" kern="1200" dirty="0" err="1" smtClean="0"/>
            <a:t>EIS</a:t>
          </a:r>
          <a:endParaRPr lang="en-US" sz="2000" kern="1200" dirty="0"/>
        </a:p>
      </dsp:txBody>
      <dsp:txXfrm>
        <a:off x="3706669" y="2351427"/>
        <a:ext cx="4619774" cy="556341"/>
      </dsp:txXfrm>
    </dsp:sp>
    <dsp:sp modelId="{F8BED8E1-52DA-4270-B703-53E852FF42F7}">
      <dsp:nvSpPr>
        <dsp:cNvPr id="0" name=""/>
        <dsp:cNvSpPr/>
      </dsp:nvSpPr>
      <dsp:spPr>
        <a:xfrm>
          <a:off x="170349" y="3058951"/>
          <a:ext cx="3683129" cy="670290"/>
        </a:xfrm>
        <a:prstGeom prst="chevron">
          <a:avLst/>
        </a:prstGeom>
        <a:solidFill>
          <a:srgbClr val="455A21"/>
        </a:solidFill>
        <a:ln>
          <a:solidFill>
            <a:srgbClr val="B4A611"/>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r" defTabSz="977900">
            <a:lnSpc>
              <a:spcPct val="90000"/>
            </a:lnSpc>
            <a:spcBef>
              <a:spcPct val="0"/>
            </a:spcBef>
            <a:spcAft>
              <a:spcPct val="35000"/>
            </a:spcAft>
          </a:pPr>
          <a:r>
            <a:rPr lang="en-US" sz="2200" kern="1200" dirty="0" smtClean="0"/>
            <a:t>March 5, 2010</a:t>
          </a:r>
          <a:endParaRPr lang="en-US" sz="2200" kern="1200" dirty="0"/>
        </a:p>
      </dsp:txBody>
      <dsp:txXfrm>
        <a:off x="170349" y="3058951"/>
        <a:ext cx="3683129" cy="670290"/>
      </dsp:txXfrm>
    </dsp:sp>
    <dsp:sp modelId="{28A49E11-CA0F-4AAF-86C6-AC859B492803}">
      <dsp:nvSpPr>
        <dsp:cNvPr id="0" name=""/>
        <dsp:cNvSpPr/>
      </dsp:nvSpPr>
      <dsp:spPr>
        <a:xfrm>
          <a:off x="3706669" y="3115559"/>
          <a:ext cx="4619774" cy="556341"/>
        </a:xfrm>
        <a:prstGeom prst="chevron">
          <a:avLst/>
        </a:prstGeom>
        <a:solidFill>
          <a:srgbClr val="B1953A">
            <a:alpha val="90000"/>
          </a:srgbClr>
        </a:solidFill>
        <a:ln w="9525"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Publish Final </a:t>
          </a:r>
          <a:r>
            <a:rPr lang="en-US" sz="2000" kern="1200" dirty="0" err="1" smtClean="0"/>
            <a:t>EIS</a:t>
          </a:r>
          <a:endParaRPr lang="en-US" sz="2000" kern="1200" dirty="0"/>
        </a:p>
      </dsp:txBody>
      <dsp:txXfrm>
        <a:off x="3706669" y="3115559"/>
        <a:ext cx="4619774" cy="556341"/>
      </dsp:txXfrm>
    </dsp:sp>
    <dsp:sp modelId="{55A4EF51-CB52-4D30-B9F9-7D03330B06FC}">
      <dsp:nvSpPr>
        <dsp:cNvPr id="0" name=""/>
        <dsp:cNvSpPr/>
      </dsp:nvSpPr>
      <dsp:spPr>
        <a:xfrm>
          <a:off x="170349" y="3823083"/>
          <a:ext cx="3683129" cy="670290"/>
        </a:xfrm>
        <a:prstGeom prst="chevron">
          <a:avLst/>
        </a:prstGeom>
        <a:solidFill>
          <a:srgbClr val="455A21"/>
        </a:solidFill>
        <a:ln>
          <a:solidFill>
            <a:srgbClr val="B4A611"/>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r" defTabSz="977900">
            <a:lnSpc>
              <a:spcPct val="90000"/>
            </a:lnSpc>
            <a:spcBef>
              <a:spcPct val="0"/>
            </a:spcBef>
            <a:spcAft>
              <a:spcPct val="35000"/>
            </a:spcAft>
          </a:pPr>
          <a:r>
            <a:rPr lang="en-US" sz="2200" kern="1200" dirty="0" smtClean="0"/>
            <a:t>April 13, 2010</a:t>
          </a:r>
          <a:endParaRPr lang="en-US" sz="2200" kern="1200" dirty="0"/>
        </a:p>
      </dsp:txBody>
      <dsp:txXfrm>
        <a:off x="170349" y="3823083"/>
        <a:ext cx="3683129" cy="670290"/>
      </dsp:txXfrm>
    </dsp:sp>
    <dsp:sp modelId="{B5F65D89-A36A-4C0A-A29D-0A2B5CB4D654}">
      <dsp:nvSpPr>
        <dsp:cNvPr id="0" name=""/>
        <dsp:cNvSpPr/>
      </dsp:nvSpPr>
      <dsp:spPr>
        <a:xfrm>
          <a:off x="3706669" y="3879690"/>
          <a:ext cx="4619774" cy="556341"/>
        </a:xfrm>
        <a:prstGeom prst="chevron">
          <a:avLst/>
        </a:prstGeom>
        <a:solidFill>
          <a:srgbClr val="B1953A">
            <a:alpha val="90000"/>
          </a:srgbClr>
        </a:solidFill>
        <a:ln w="9525"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Publish Record of Decision</a:t>
          </a:r>
          <a:endParaRPr lang="en-US" sz="2000" kern="1200" dirty="0"/>
        </a:p>
      </dsp:txBody>
      <dsp:txXfrm>
        <a:off x="3706669" y="3879690"/>
        <a:ext cx="4619774" cy="5563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1963"/>
          </a:xfrm>
          <a:prstGeom prst="rect">
            <a:avLst/>
          </a:prstGeom>
        </p:spPr>
        <p:txBody>
          <a:bodyPr vert="horz" lIns="91433" tIns="45716" rIns="91433" bIns="45716" rtlCol="0"/>
          <a:lstStyle>
            <a:lvl1pPr algn="l">
              <a:defRPr sz="1200"/>
            </a:lvl1pPr>
          </a:lstStyle>
          <a:p>
            <a:endParaRPr lang="en-US"/>
          </a:p>
        </p:txBody>
      </p:sp>
      <p:sp>
        <p:nvSpPr>
          <p:cNvPr id="3" name="Date Placeholder 2"/>
          <p:cNvSpPr>
            <a:spLocks noGrp="1"/>
          </p:cNvSpPr>
          <p:nvPr>
            <p:ph type="dt" sz="quarter" idx="1"/>
          </p:nvPr>
        </p:nvSpPr>
        <p:spPr>
          <a:xfrm>
            <a:off x="3927475" y="1"/>
            <a:ext cx="3005138" cy="461963"/>
          </a:xfrm>
          <a:prstGeom prst="rect">
            <a:avLst/>
          </a:prstGeom>
        </p:spPr>
        <p:txBody>
          <a:bodyPr vert="horz" lIns="91433" tIns="45716" rIns="91433" bIns="45716" rtlCol="0"/>
          <a:lstStyle>
            <a:lvl1pPr algn="r">
              <a:defRPr sz="1200"/>
            </a:lvl1pPr>
          </a:lstStyle>
          <a:p>
            <a:fld id="{5017B73B-45B3-452F-8534-72FE11CDCB4A}" type="datetimeFigureOut">
              <a:rPr lang="en-US" smtClean="0"/>
              <a:pPr/>
              <a:t>11/17/2009</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1433" tIns="45716" rIns="91433"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33" tIns="45716" rIns="91433" bIns="45716" rtlCol="0" anchor="b"/>
          <a:lstStyle>
            <a:lvl1pPr algn="r">
              <a:defRPr sz="1200"/>
            </a:lvl1pPr>
          </a:lstStyle>
          <a:p>
            <a:fld id="{43638D06-8E22-4DD2-B866-A06DEBEFB4E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05138" cy="461963"/>
          </a:xfrm>
          <a:prstGeom prst="rect">
            <a:avLst/>
          </a:prstGeom>
          <a:noFill/>
          <a:ln w="9525">
            <a:noFill/>
            <a:miter lim="800000"/>
            <a:headEnd/>
            <a:tailEnd/>
          </a:ln>
        </p:spPr>
        <p:txBody>
          <a:bodyPr vert="horz" wrap="square" lIns="92364" tIns="46182" rIns="92364" bIns="46182" numCol="1" anchor="t" anchorCtr="0" compatLnSpc="1">
            <a:prstTxWarp prst="textNoShape">
              <a:avLst/>
            </a:prstTxWarp>
          </a:bodyPr>
          <a:lstStyle>
            <a:lvl1pPr defTabSz="923324">
              <a:defRPr sz="120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927475" y="1"/>
            <a:ext cx="3005138" cy="461963"/>
          </a:xfrm>
          <a:prstGeom prst="rect">
            <a:avLst/>
          </a:prstGeom>
          <a:noFill/>
          <a:ln w="9525">
            <a:noFill/>
            <a:miter lim="800000"/>
            <a:headEnd/>
            <a:tailEnd/>
          </a:ln>
        </p:spPr>
        <p:txBody>
          <a:bodyPr vert="horz" wrap="square" lIns="92364" tIns="46182" rIns="92364" bIns="46182" numCol="1" anchor="t" anchorCtr="0" compatLnSpc="1">
            <a:prstTxWarp prst="textNoShape">
              <a:avLst/>
            </a:prstTxWarp>
          </a:bodyPr>
          <a:lstStyle>
            <a:lvl1pPr algn="r" defTabSz="923324">
              <a:defRPr sz="1200">
                <a:latin typeface="Arial" charset="0"/>
                <a:ea typeface="+mn-ea"/>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p:spPr>
        <p:txBody>
          <a:bodyPr vert="horz" wrap="square" lIns="92364" tIns="46182" rIns="92364" bIns="46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p:spPr>
        <p:txBody>
          <a:bodyPr vert="horz" wrap="square" lIns="92364" tIns="46182" rIns="92364" bIns="46182" numCol="1" anchor="b" anchorCtr="0" compatLnSpc="1">
            <a:prstTxWarp prst="textNoShape">
              <a:avLst/>
            </a:prstTxWarp>
          </a:bodyPr>
          <a:lstStyle>
            <a:lvl1pPr defTabSz="923324">
              <a:defRPr sz="120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p:spPr>
        <p:txBody>
          <a:bodyPr vert="horz" wrap="square" lIns="92364" tIns="46182" rIns="92364" bIns="46182" numCol="1" anchor="b" anchorCtr="0" compatLnSpc="1">
            <a:prstTxWarp prst="textNoShape">
              <a:avLst/>
            </a:prstTxWarp>
          </a:bodyPr>
          <a:lstStyle>
            <a:lvl1pPr algn="r" defTabSz="923324">
              <a:defRPr sz="1200">
                <a:latin typeface="Arial" charset="0"/>
                <a:ea typeface="+mn-ea"/>
                <a:cs typeface="+mn-cs"/>
              </a:defRPr>
            </a:lvl1pPr>
          </a:lstStyle>
          <a:p>
            <a:pPr>
              <a:defRPr/>
            </a:pPr>
            <a:fld id="{AF3DDBAE-1172-48D9-9626-039B26C3BC9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2270"/>
            <a:fld id="{F42DD589-3024-4E08-92CF-B5A55460414D}" type="slidenum">
              <a:rPr lang="en-US" smtClean="0">
                <a:latin typeface="Arial" pitchFamily="34" charset="0"/>
                <a:ea typeface="MS PGothic"/>
                <a:cs typeface="MS PGothic"/>
              </a:rPr>
              <a:pPr defTabSz="922270"/>
              <a:t>1</a:t>
            </a:fld>
            <a:endParaRPr lang="en-US" dirty="0" smtClean="0">
              <a:latin typeface="Arial" pitchFamily="34" charset="0"/>
              <a:ea typeface="MS PGothic"/>
              <a:cs typeface="MS PGothic"/>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000" b="1" u="sng" cap="all" dirty="0" smtClean="0"/>
              <a:t>Introduction: John Barrera</a:t>
            </a:r>
            <a:endParaRPr lang="en-US" sz="1000" dirty="0" smtClean="0"/>
          </a:p>
          <a:p>
            <a:r>
              <a:rPr lang="en-US" sz="1000" cap="all" dirty="0" smtClean="0"/>
              <a:t>Welcome to this PUBLIC Meeting for the draft Environmental Impact Statement or “</a:t>
            </a:r>
            <a:r>
              <a:rPr lang="en-US" sz="1000" cap="all" dirty="0" err="1" smtClean="0"/>
              <a:t>eis</a:t>
            </a:r>
            <a:r>
              <a:rPr lang="en-US" sz="1000" cap="all" dirty="0" smtClean="0"/>
              <a:t>” for the Army Growth and Force Structure realignment at Fort Bliss. Thank you for attending our meeting and we appreciate your assistance.  I AM  john Barrera, project manager for the EIS, and I will be introducing the participants of this Meeting. </a:t>
            </a:r>
            <a:endParaRPr lang="en-US" sz="1000" dirty="0" smtClean="0"/>
          </a:p>
          <a:p>
            <a:r>
              <a:rPr lang="en-US" sz="1000" cap="all" dirty="0" smtClean="0"/>
              <a:t>TONIGHT YOU WILL LEARN ABOUT Actions proposed at Fort Bliss THAT have the potential to impact the natural and human environment in and around Fort Bliss .  These actions include the additions of military units, new facility construction, and different MILITARY uses of the Fort Bliss Training Complex. </a:t>
            </a:r>
            <a:endParaRPr lang="en-US" sz="1000" dirty="0" smtClean="0"/>
          </a:p>
          <a:p>
            <a:pPr eaLnBrk="1" hangingPunct="1"/>
            <a:endParaRPr lang="en-US" sz="1000" dirty="0" smtClean="0">
              <a:latin typeface="Arial" pitchFamily="34" charset="0"/>
            </a:endParaRPr>
          </a:p>
          <a:p>
            <a:pPr eaLnBrk="1" hangingPunct="1"/>
            <a:endParaRPr lang="en-US" sz="100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cap="all" dirty="0" err="1" smtClean="0"/>
              <a:t>nepa</a:t>
            </a:r>
            <a:r>
              <a:rPr lang="en-US" cap="all" dirty="0" smtClean="0"/>
              <a:t> is a Federal law and is the legal framework within which this planning effort is operating.  </a:t>
            </a:r>
            <a:r>
              <a:rPr lang="en-US" cap="all" dirty="0" err="1" smtClean="0"/>
              <a:t>Nepa</a:t>
            </a:r>
            <a:r>
              <a:rPr lang="en-US" cap="all" dirty="0" smtClean="0"/>
              <a:t> Requires a comprehensive analysis of potential direct, indirect and cumulative effects of each alternative proposed to support the training of troops at Fort Bliss.  </a:t>
            </a:r>
            <a:endParaRPr lang="en-US" dirty="0" smtClean="0"/>
          </a:p>
          <a:p>
            <a:r>
              <a:rPr lang="en-US" cap="all" dirty="0" err="1" smtClean="0"/>
              <a:t>nepa</a:t>
            </a:r>
            <a:r>
              <a:rPr lang="en-US" cap="all" dirty="0" smtClean="0"/>
              <a:t> also requires public and multi-agency participation in the review process.  fort bliss IS COLLECTING comments from the bureau of land management and other federal, state, and local agencies and the public using this public meeting forum, comment cards, and the availability of the draft </a:t>
            </a:r>
            <a:r>
              <a:rPr lang="en-US" cap="all" dirty="0" err="1" smtClean="0"/>
              <a:t>eis</a:t>
            </a:r>
            <a:r>
              <a:rPr lang="en-US" cap="all" dirty="0" smtClean="0"/>
              <a:t> document to interested parties.</a:t>
            </a:r>
            <a:endParaRPr lang="en-US" dirty="0" smtClean="0"/>
          </a:p>
          <a:p>
            <a:endParaRPr lang="en-US" dirty="0" smtClean="0">
              <a:latin typeface="Arial" pitchFamily="34" charset="0"/>
            </a:endParaRPr>
          </a:p>
        </p:txBody>
      </p:sp>
      <p:sp>
        <p:nvSpPr>
          <p:cNvPr id="33796" name="Slide Number Placeholder 3"/>
          <p:cNvSpPr>
            <a:spLocks noGrp="1"/>
          </p:cNvSpPr>
          <p:nvPr>
            <p:ph type="sldNum" sz="quarter" idx="5"/>
          </p:nvPr>
        </p:nvSpPr>
        <p:spPr>
          <a:noFill/>
        </p:spPr>
        <p:txBody>
          <a:bodyPr/>
          <a:lstStyle/>
          <a:p>
            <a:pPr defTabSz="922270"/>
            <a:fld id="{7AD5BB43-916C-470B-BC89-3FDB24AF012F}" type="slidenum">
              <a:rPr lang="en-US" smtClean="0">
                <a:latin typeface="Arial" pitchFamily="34" charset="0"/>
                <a:ea typeface="MS PGothic"/>
                <a:cs typeface="MS PGothic"/>
              </a:rPr>
              <a:pPr defTabSz="922270"/>
              <a:t>10</a:t>
            </a:fld>
            <a:endParaRPr lang="en-US" dirty="0" smtClean="0">
              <a:latin typeface="Arial" pitchFamily="34" charset="0"/>
              <a:ea typeface="MS PGothic"/>
              <a:cs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The EIS process can be broken down into four general phases: public scoping meetings; publication of a Draft EIS; publication of a Final EIS; and publication of a Record of Decision.  We are currently in the draft </a:t>
            </a:r>
            <a:r>
              <a:rPr lang="en-US" cap="all" dirty="0" err="1" smtClean="0"/>
              <a:t>eis</a:t>
            </a:r>
            <a:r>
              <a:rPr lang="en-US" cap="all" dirty="0" smtClean="0"/>
              <a:t> phase. </a:t>
            </a:r>
            <a:endParaRPr lang="en-US" dirty="0" smtClean="0"/>
          </a:p>
          <a:p>
            <a:r>
              <a:rPr lang="en-US" cap="all" dirty="0" smtClean="0"/>
              <a:t>in </a:t>
            </a:r>
            <a:r>
              <a:rPr lang="en-US" cap="all" dirty="0" err="1" smtClean="0"/>
              <a:t>october</a:t>
            </a:r>
            <a:r>
              <a:rPr lang="en-US" cap="all" dirty="0" smtClean="0"/>
              <a:t> 2008, fort bliss conducted public scoping meetings TO provide information on the proposed action and invited public comment on key issues.  The public scoping meetings were conducted in the same areas AS the current public meetings: Alamogordo, which occurred last night,</a:t>
            </a:r>
            <a:r>
              <a:rPr lang="en-US" cap="all" dirty="0" smtClean="0">
                <a:solidFill>
                  <a:srgbClr val="FF0000"/>
                </a:solidFill>
              </a:rPr>
              <a:t> </a:t>
            </a:r>
            <a:r>
              <a:rPr lang="en-US" cap="all" dirty="0" err="1" smtClean="0"/>
              <a:t>las</a:t>
            </a:r>
            <a:r>
              <a:rPr lang="en-US" cap="all" dirty="0" smtClean="0"/>
              <a:t> cruces, el </a:t>
            </a:r>
            <a:r>
              <a:rPr lang="en-US" cap="all" dirty="0" err="1" smtClean="0"/>
              <a:t>paso</a:t>
            </a:r>
            <a:r>
              <a:rPr lang="en-US" cap="all" dirty="0" smtClean="0"/>
              <a:t>, and chaparral.</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During the </a:t>
            </a:r>
            <a:r>
              <a:rPr lang="en-US" cap="all" dirty="0" err="1" smtClean="0"/>
              <a:t>october</a:t>
            </a:r>
            <a:r>
              <a:rPr lang="en-US" cap="all" dirty="0" smtClean="0"/>
              <a:t> 2008 public scoping meetings, fort bliss received comments from various agencies, organizations, and the public on the proposed action.  following a review of the comments, fort bliss IDENTIFIED the following key issues THAT were of PRIMARY concern DURING SCOPING AND WERE THEREFORE ADDRESSED DURING STUDIES CONDUCTED FOR THE DRAFT </a:t>
            </a:r>
            <a:r>
              <a:rPr lang="en-US" cap="all" dirty="0" err="1" smtClean="0"/>
              <a:t>eis</a:t>
            </a:r>
            <a:r>
              <a:rPr lang="en-US" cap="all" dirty="0" smtClean="0"/>
              <a:t>: potential closing of highway 506 due to military training activities; potential impacts to grasslands AND threatened and endangered species; potential impacts to </a:t>
            </a:r>
            <a:r>
              <a:rPr lang="en-US" cap="all" dirty="0" err="1" smtClean="0"/>
              <a:t>otero</a:t>
            </a:r>
            <a:r>
              <a:rPr lang="en-US" cap="all" dirty="0" smtClean="0"/>
              <a:t> mesa; potential increase in wildfires in the northeast </a:t>
            </a:r>
            <a:r>
              <a:rPr lang="en-US" cap="all" dirty="0" err="1" smtClean="0"/>
              <a:t>mcgregor</a:t>
            </a:r>
            <a:r>
              <a:rPr lang="en-US" cap="all" dirty="0" smtClean="0"/>
              <a:t> range north of highway 506; potential archaeological impacts associated with increase in THE NUMBER OF controlled </a:t>
            </a:r>
            <a:r>
              <a:rPr lang="en-US" cap="all" dirty="0" err="1" smtClean="0"/>
              <a:t>ftx</a:t>
            </a:r>
            <a:r>
              <a:rPr lang="en-US" cap="all" dirty="0" smtClean="0"/>
              <a:t> sites and ranges; and potential impacts associated with aircraft air space and noise.  </a:t>
            </a:r>
            <a:endParaRPr lang="en-US" dirty="0" smtClean="0"/>
          </a:p>
          <a:p>
            <a:r>
              <a:rPr lang="en-US" cap="all" dirty="0" smtClean="0"/>
              <a:t>These key issues are addressed in this draft EIS and will be discussed later in this presentation. IF YOU HAVE SPECIFIC QUESTIONS ABOUT THESE ISSUES, PLEASE PARTICIPATE IN THE poster session FOLLOWING THIS PRESENTATION.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22270"/>
            <a:fld id="{A6A94B0F-A2B0-4C0D-B69B-98DA2CA024F5}" type="slidenum">
              <a:rPr lang="en-US" smtClean="0">
                <a:latin typeface="Arial" pitchFamily="34" charset="0"/>
                <a:ea typeface="MS PGothic"/>
                <a:cs typeface="MS PGothic"/>
              </a:rPr>
              <a:pPr defTabSz="922270"/>
              <a:t>13</a:t>
            </a:fld>
            <a:endParaRPr lang="en-US" dirty="0" smtClean="0">
              <a:latin typeface="Arial" pitchFamily="34" charset="0"/>
              <a:ea typeface="MS PGothic"/>
              <a:cs typeface="MS PGothic"/>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cap="all" dirty="0" smtClean="0"/>
              <a:t>The Army has analyzed three categories of alternatives: Stationing and Training, Land use changes, and training infrastructure improvements.  each category contains a No Action ALTERNATIVE and several action alternatives. the no action alternative is alternative 4 in the 2007 </a:t>
            </a:r>
            <a:r>
              <a:rPr lang="en-US" cap="all" dirty="0" err="1" smtClean="0"/>
              <a:t>brac</a:t>
            </a:r>
            <a:r>
              <a:rPr lang="en-US" cap="all" dirty="0" smtClean="0"/>
              <a:t>-RELATED </a:t>
            </a:r>
            <a:r>
              <a:rPr lang="en-US" cap="all" dirty="0" err="1" smtClean="0"/>
              <a:t>supplEmental</a:t>
            </a:r>
            <a:r>
              <a:rPr lang="en-US" cap="all" dirty="0" smtClean="0"/>
              <a:t> </a:t>
            </a:r>
            <a:r>
              <a:rPr lang="en-US" cap="all" dirty="0" err="1" smtClean="0"/>
              <a:t>eis</a:t>
            </a:r>
            <a:r>
              <a:rPr lang="en-US" cap="all" dirty="0" smtClean="0"/>
              <a:t> that is CURRENTLY being implemented.  From each OF THESE THREE </a:t>
            </a:r>
            <a:r>
              <a:rPr lang="en-US" cap="all" dirty="0" err="1" smtClean="0"/>
              <a:t>categorIES</a:t>
            </a:r>
            <a:r>
              <a:rPr lang="en-US" cap="all" dirty="0" smtClean="0"/>
              <a:t>, ONE individual alternative would be selected.  IN THIS SO-CALLED “CAFETERIA” APPROACH, YOU MAY THINK OF THIS AS CHOOSING THREE DIFFERENT KINDS OF FOOD FROM A MENU THAT, WHEN COMBINED, MAKE UP A COMPLETE MEAL.</a:t>
            </a:r>
            <a:endParaRPr lang="en-US" dirty="0" smtClean="0"/>
          </a:p>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category 1: Stationing and Training is comprised of four alternatives. The first of these is the No Action alternative. Under this option no additional units would be stationed or train at Fort Bliss, current deployment of at least one heavy </a:t>
            </a:r>
            <a:r>
              <a:rPr lang="en-US" cap="all" dirty="0" err="1" smtClean="0"/>
              <a:t>bct</a:t>
            </a:r>
            <a:r>
              <a:rPr lang="en-US" cap="all" dirty="0" smtClean="0"/>
              <a:t> within a three year period would continue, and one VISITING OR TDY heavy </a:t>
            </a:r>
            <a:r>
              <a:rPr lang="en-US" cap="all" dirty="0" err="1" smtClean="0"/>
              <a:t>bct</a:t>
            </a:r>
            <a:r>
              <a:rPr lang="en-US" cap="all" dirty="0" smtClean="0"/>
              <a:t> would complete temporary duty training at fort bliss.</a:t>
            </a:r>
            <a:endParaRPr lang="en-US" dirty="0" smtClean="0"/>
          </a:p>
          <a:p>
            <a:r>
              <a:rPr lang="en-US" cap="all" dirty="0" smtClean="0"/>
              <a:t>Alternative 2 is the no deployment alternative.  under this alternative, no additional units would be stationed at fort bliss; however, cessation of the heavy </a:t>
            </a:r>
            <a:r>
              <a:rPr lang="en-US" cap="all" dirty="0" err="1" smtClean="0"/>
              <a:t>bct</a:t>
            </a:r>
            <a:r>
              <a:rPr lang="en-US" cap="all" dirty="0" smtClean="0"/>
              <a:t> deployment would occur.  the </a:t>
            </a:r>
            <a:r>
              <a:rPr lang="en-US" cap="all" dirty="0" err="1" smtClean="0"/>
              <a:t>tdy</a:t>
            </a:r>
            <a:r>
              <a:rPr lang="en-US" cap="all" dirty="0" smtClean="0"/>
              <a:t> training of one heavy </a:t>
            </a:r>
            <a:r>
              <a:rPr lang="en-US" cap="all" dirty="0" err="1" smtClean="0"/>
              <a:t>bct</a:t>
            </a:r>
            <a:r>
              <a:rPr lang="en-US" cap="all" dirty="0" smtClean="0"/>
              <a:t> would continue.  this results in an increase of one heavy </a:t>
            </a:r>
            <a:r>
              <a:rPr lang="en-US" cap="all" dirty="0" err="1" smtClean="0"/>
              <a:t>bct</a:t>
            </a:r>
            <a:r>
              <a:rPr lang="en-US" cap="all" dirty="0" smtClean="0"/>
              <a:t> training on the fort bliss training complex.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under Alternative 3, no deployment and the </a:t>
            </a:r>
            <a:r>
              <a:rPr lang="en-US" cap="all" dirty="0" err="1" smtClean="0"/>
              <a:t>tdy</a:t>
            </a:r>
            <a:r>
              <a:rPr lang="en-US" cap="all" dirty="0" smtClean="0"/>
              <a:t> training of the heavy </a:t>
            </a:r>
            <a:r>
              <a:rPr lang="en-US" cap="all" dirty="0" err="1" smtClean="0"/>
              <a:t>bcts</a:t>
            </a:r>
            <a:r>
              <a:rPr lang="en-US" cap="all" dirty="0" smtClean="0"/>
              <a:t> would continue.  in addition, one </a:t>
            </a:r>
            <a:r>
              <a:rPr lang="en-US" cap="all" dirty="0" err="1" smtClean="0"/>
              <a:t>stryker</a:t>
            </a:r>
            <a:r>
              <a:rPr lang="en-US" cap="all" dirty="0" smtClean="0"/>
              <a:t> </a:t>
            </a:r>
            <a:r>
              <a:rPr lang="en-US" cap="all" dirty="0" err="1" smtClean="0"/>
              <a:t>bct</a:t>
            </a:r>
            <a:r>
              <a:rPr lang="en-US" cap="all" dirty="0" smtClean="0"/>
              <a:t> unit would be stationed and train at fort bliss.  this results in a net increase of two </a:t>
            </a:r>
            <a:r>
              <a:rPr lang="en-US" cap="all" dirty="0" err="1" smtClean="0"/>
              <a:t>bcts</a:t>
            </a:r>
            <a:r>
              <a:rPr lang="en-US" cap="all" dirty="0" smtClean="0"/>
              <a:t> training on the fort bliss training complex.  </a:t>
            </a:r>
            <a:endParaRPr lang="en-US" dirty="0" smtClean="0"/>
          </a:p>
          <a:p>
            <a:r>
              <a:rPr lang="en-US" cap="all" dirty="0" smtClean="0"/>
              <a:t>The fourth alternative in this category adds reasonably foreseeable future stationing actions that may affect Fort Bliss. These stationing actions are assumed, for the sake of analysis, to include two </a:t>
            </a:r>
            <a:r>
              <a:rPr lang="en-US" cap="all" dirty="0" err="1" smtClean="0"/>
              <a:t>stryker</a:t>
            </a:r>
            <a:r>
              <a:rPr lang="en-US" cap="all" dirty="0" smtClean="0"/>
              <a:t> </a:t>
            </a:r>
            <a:r>
              <a:rPr lang="en-US" cap="all" dirty="0" err="1" smtClean="0"/>
              <a:t>bcts</a:t>
            </a:r>
            <a:r>
              <a:rPr lang="en-US" cap="all" dirty="0" smtClean="0"/>
              <a:t> with various support units.  In addition, this alternative further assumes an additional heavy </a:t>
            </a:r>
            <a:r>
              <a:rPr lang="en-US" cap="all" dirty="0" err="1" smtClean="0"/>
              <a:t>bct</a:t>
            </a:r>
            <a:r>
              <a:rPr lang="en-US" cap="all" dirty="0" smtClean="0"/>
              <a:t> would travel to Fort Bliss for training. While Fort Bliss has not received any indication these actions would take place, in the face of increasing maneuver and training requirements we feel it appropriate to plan for the future.  this alternative would result in the highest number of </a:t>
            </a:r>
            <a:r>
              <a:rPr lang="en-US" cap="all" dirty="0" err="1" smtClean="0"/>
              <a:t>bcts</a:t>
            </a:r>
            <a:r>
              <a:rPr lang="en-US" cap="all" dirty="0" smtClean="0"/>
              <a:t> at fort bliss, with eight units stationed and ten units training.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This table summarizes the number of military personnel, as well as associated family members and civilian support personnel.</a:t>
            </a:r>
          </a:p>
          <a:p>
            <a:endParaRPr lang="en-US" cap="all" dirty="0" smtClean="0"/>
          </a:p>
          <a:p>
            <a:r>
              <a:rPr lang="en-US" cap="all" dirty="0" smtClean="0"/>
              <a:t>Note that the total number of soldiers may be as high as 51,800.</a:t>
            </a:r>
          </a:p>
          <a:p>
            <a:endParaRPr lang="en-US" cap="all" dirty="0" smtClean="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cap="all" dirty="0" smtClean="0"/>
              <a:t>The second category of alternatives covers land use changes proposed at Fort Bliss. Again, the first of these is the No Action alternative. Under this alternative no land use changes would occur in the Fort Bliss Training Complex.</a:t>
            </a:r>
            <a:endParaRPr lang="en-US" dirty="0" smtClean="0"/>
          </a:p>
          <a:p>
            <a:r>
              <a:rPr lang="en-US" cap="all" dirty="0" smtClean="0"/>
              <a:t>The second alternative in this category would allow four square kilometers of defined bivouac and logistical support sites, known as “controlled </a:t>
            </a:r>
            <a:r>
              <a:rPr lang="en-US" cap="all" dirty="0" err="1" smtClean="0"/>
              <a:t>ftx</a:t>
            </a:r>
            <a:r>
              <a:rPr lang="en-US" cap="all" dirty="0" smtClean="0"/>
              <a:t>” sites, in THE Southeast McGregor RANGE and would allow the establishment of  controlled </a:t>
            </a:r>
            <a:r>
              <a:rPr lang="en-US" cap="all" dirty="0" err="1" smtClean="0"/>
              <a:t>ftx</a:t>
            </a:r>
            <a:r>
              <a:rPr lang="en-US" cap="all" dirty="0" smtClean="0"/>
              <a:t> sites in the </a:t>
            </a:r>
            <a:r>
              <a:rPr lang="en-US" cap="all" dirty="0" err="1" smtClean="0"/>
              <a:t>sacramento</a:t>
            </a:r>
            <a:r>
              <a:rPr lang="en-US" cap="all" dirty="0" smtClean="0"/>
              <a:t> mountains in the northeast </a:t>
            </a:r>
            <a:r>
              <a:rPr lang="en-US" cap="all" dirty="0" err="1" smtClean="0"/>
              <a:t>mcgregor</a:t>
            </a:r>
            <a:r>
              <a:rPr lang="en-US" cap="all" dirty="0" smtClean="0"/>
              <a:t> range north of highway 506.  The controlled </a:t>
            </a:r>
            <a:r>
              <a:rPr lang="en-US" cap="all" dirty="0" err="1" smtClean="0"/>
              <a:t>ftx</a:t>
            </a:r>
            <a:r>
              <a:rPr lang="en-US" cap="all" dirty="0" smtClean="0"/>
              <a:t> sites would place concentrations of vehicles and personnel in discrete areas to support training activities in the surrounding areas.</a:t>
            </a:r>
            <a:endParaRPr lang="en-US" dirty="0" smtClean="0"/>
          </a:p>
          <a:p>
            <a:r>
              <a:rPr lang="en-US" cap="all" dirty="0" smtClean="0"/>
              <a:t>The third alternative in this category allows controlled </a:t>
            </a:r>
            <a:r>
              <a:rPr lang="en-US" cap="all" dirty="0" err="1" smtClean="0"/>
              <a:t>ftx</a:t>
            </a:r>
            <a:r>
              <a:rPr lang="en-US" cap="all" dirty="0" smtClean="0"/>
              <a:t>, mission support, and live fire for the entire northeast </a:t>
            </a:r>
            <a:r>
              <a:rPr lang="en-US" cap="all" dirty="0" err="1" smtClean="0"/>
              <a:t>mcgregor</a:t>
            </a:r>
            <a:r>
              <a:rPr lang="en-US" cap="all" dirty="0" smtClean="0"/>
              <a:t> range north of highway 506.  it also adds five square kilometers of controlled sites in this area, specifically in the foothills south of the Sacramento Mountains, and establishes a controlled </a:t>
            </a:r>
            <a:r>
              <a:rPr lang="en-US" cap="all" dirty="0" err="1" smtClean="0"/>
              <a:t>ftx</a:t>
            </a:r>
            <a:r>
              <a:rPr lang="en-US" cap="all" dirty="0" smtClean="0"/>
              <a:t> zone in the </a:t>
            </a:r>
            <a:r>
              <a:rPr lang="en-US" cap="all" dirty="0" err="1" smtClean="0"/>
              <a:t>sacramento</a:t>
            </a:r>
            <a:r>
              <a:rPr lang="en-US" cap="all" dirty="0" smtClean="0"/>
              <a:t> mountains in the northeast </a:t>
            </a:r>
            <a:r>
              <a:rPr lang="en-US" cap="all" dirty="0" err="1" smtClean="0"/>
              <a:t>mcgregor</a:t>
            </a:r>
            <a:r>
              <a:rPr lang="en-US" cap="all" dirty="0" smtClean="0"/>
              <a:t> range north of highway 506.  this alternative would support dismounted infantry Training. The broken terrain in the northeast </a:t>
            </a:r>
            <a:r>
              <a:rPr lang="en-US" cap="all" dirty="0" err="1" smtClean="0"/>
              <a:t>mcgregor</a:t>
            </a:r>
            <a:r>
              <a:rPr lang="en-US" cap="all" dirty="0" smtClean="0"/>
              <a:t> range north of highway 506 is valuable to support realistic infantry training, whereas the more open terrain of the Tularosa Basin is preferred for heavy </a:t>
            </a:r>
            <a:r>
              <a:rPr lang="en-US" cap="all" dirty="0" err="1" smtClean="0"/>
              <a:t>bcts</a:t>
            </a:r>
            <a:r>
              <a:rPr lang="en-US" cap="all"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The fourth alternative allows light-wheeled, off-road vehicle maneuver to limited areas in the northeast </a:t>
            </a:r>
            <a:r>
              <a:rPr lang="en-US" cap="all" dirty="0" err="1" smtClean="0"/>
              <a:t>mcgregor</a:t>
            </a:r>
            <a:r>
              <a:rPr lang="en-US" cap="all" dirty="0" smtClean="0"/>
              <a:t> range north of highway 506.  More specifically, </a:t>
            </a:r>
            <a:r>
              <a:rPr lang="en-US" cap="all" dirty="0" err="1" smtClean="0"/>
              <a:t>aN</a:t>
            </a:r>
            <a:r>
              <a:rPr lang="en-US" cap="all" dirty="0" smtClean="0"/>
              <a:t> “</a:t>
            </a:r>
            <a:r>
              <a:rPr lang="en-US" cap="all" dirty="0" err="1" smtClean="0"/>
              <a:t>hmmwv</a:t>
            </a:r>
            <a:r>
              <a:rPr lang="en-US" cap="all" dirty="0" smtClean="0"/>
              <a:t>” would be permitted to off-road within 500 meters of an existing road on slopes of less than 30 percent.  this would only AFFECT 27 percent of the northeast </a:t>
            </a:r>
            <a:r>
              <a:rPr lang="en-US" cap="all" dirty="0" err="1" smtClean="0"/>
              <a:t>mcgregor</a:t>
            </a:r>
            <a:r>
              <a:rPr lang="en-US" cap="all" dirty="0" smtClean="0"/>
              <a:t> range north of highway 506.  This specifically does not allow tracked vehicles to off-road in the Northeast </a:t>
            </a:r>
            <a:r>
              <a:rPr lang="en-US" cap="all" dirty="0" err="1" smtClean="0"/>
              <a:t>mcgregor</a:t>
            </a:r>
            <a:r>
              <a:rPr lang="en-US" cap="all" dirty="0" smtClean="0"/>
              <a:t> range north of highway 506.</a:t>
            </a:r>
            <a:endParaRPr lang="en-US" dirty="0" smtClean="0"/>
          </a:p>
          <a:p>
            <a:r>
              <a:rPr lang="en-US" cap="all" dirty="0" smtClean="0"/>
              <a:t>Land use alternative 5 adds three square kilometers of controlled </a:t>
            </a:r>
            <a:r>
              <a:rPr lang="en-US" cap="all" dirty="0" err="1" smtClean="0"/>
              <a:t>ftx</a:t>
            </a:r>
            <a:r>
              <a:rPr lang="en-US" cap="all" dirty="0" smtClean="0"/>
              <a:t> sites in the </a:t>
            </a:r>
            <a:r>
              <a:rPr lang="en-US" cap="all" dirty="0" err="1" smtClean="0"/>
              <a:t>otero</a:t>
            </a:r>
            <a:r>
              <a:rPr lang="en-US" cap="all" dirty="0" smtClean="0"/>
              <a:t> mesa south of Highway 506. these sites concentrate vehicles and personnel in discrete areas so as to minimize the potential damage from such concentrations in sensitive natural communities. These sites would supplement similar existing sites in this area, and be located to support dismounted infantry Training.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The third category of alternatives focuses on training infrastructure improvements in the Fort Bliss Training Complex. As with previous categories, the first alternative is No Action, in which only improvements approved by the </a:t>
            </a:r>
            <a:r>
              <a:rPr lang="en-US" cap="all" dirty="0" err="1" smtClean="0"/>
              <a:t>brac</a:t>
            </a:r>
            <a:r>
              <a:rPr lang="en-US" cap="all" dirty="0" smtClean="0"/>
              <a:t> </a:t>
            </a:r>
            <a:r>
              <a:rPr lang="en-US" cap="all" dirty="0" err="1" smtClean="0"/>
              <a:t>seis</a:t>
            </a:r>
            <a:r>
              <a:rPr lang="en-US" cap="all" dirty="0" smtClean="0"/>
              <a:t> would be made to the training infrastructure at Fort Bliss.  </a:t>
            </a:r>
            <a:endParaRPr lang="en-US" dirty="0" smtClean="0"/>
          </a:p>
          <a:p>
            <a:r>
              <a:rPr lang="en-US" cap="all" dirty="0" smtClean="0"/>
              <a:t>The second alternative in this category analyzes range construction to support scheduled units’ training to standard at Fort Bliss.  </a:t>
            </a:r>
            <a:endParaRPr lang="en-US" dirty="0" smtClean="0"/>
          </a:p>
          <a:p>
            <a:r>
              <a:rPr lang="en-US" cap="all" dirty="0" smtClean="0"/>
              <a:t>The third alternative in this category adds expansion of range camps and development of contingency operating locations, known as “COL’s.” COL’s are encampments with defensive </a:t>
            </a:r>
            <a:r>
              <a:rPr lang="en-US" cap="all" dirty="0" err="1" smtClean="0"/>
              <a:t>berms</a:t>
            </a:r>
            <a:r>
              <a:rPr lang="en-US" cap="all" dirty="0" smtClean="0"/>
              <a:t> that more closely simulate conditions found in current military operations in </a:t>
            </a:r>
            <a:r>
              <a:rPr lang="en-US" cap="all" dirty="0" err="1" smtClean="0"/>
              <a:t>afghanistan</a:t>
            </a:r>
            <a:r>
              <a:rPr lang="en-US" cap="all" dirty="0" smtClean="0"/>
              <a:t> and </a:t>
            </a:r>
            <a:r>
              <a:rPr lang="en-US" cap="all" dirty="0" err="1" smtClean="0"/>
              <a:t>iraq</a:t>
            </a:r>
            <a:r>
              <a:rPr lang="en-US" cap="all" dirty="0" smtClean="0"/>
              <a:t>.</a:t>
            </a:r>
            <a:endParaRPr lang="en-US" dirty="0" smtClean="0"/>
          </a:p>
          <a:p>
            <a:r>
              <a:rPr lang="en-US" cap="all" dirty="0" smtClean="0"/>
              <a:t>The fourth alternative in this category adds construction of a rail line connecting the Fort Bliss cantonment to the fort Bliss training complex.  A rail line would provide a more efficient and “greener” method for units to reach the training ranges.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93738" y="4386264"/>
            <a:ext cx="5546725" cy="4702175"/>
          </a:xfrm>
          <a:noFill/>
          <a:ln/>
        </p:spPr>
        <p:txBody>
          <a:bodyPr/>
          <a:lstStyle/>
          <a:p>
            <a:r>
              <a:rPr lang="en-US" cap="all" dirty="0" smtClean="0"/>
              <a:t>WE BEGIN THE EVENING with A welcome and a brief overview of the purpose and need for the action by the fort bliss deputy garrison commander, COL wells, and an explanation of the </a:t>
            </a:r>
            <a:r>
              <a:rPr lang="en-US" cap="all" dirty="0" err="1" smtClean="0"/>
              <a:t>nepa</a:t>
            </a:r>
            <a:r>
              <a:rPr lang="en-US" cap="all" dirty="0" smtClean="0"/>
              <a:t> process and results of the eis by Mr. Maillet and then the eis process and schedule by the meeting facilitator, </a:t>
            </a:r>
            <a:r>
              <a:rPr lang="en-US" cap="all" dirty="0" err="1" smtClean="0"/>
              <a:t>mr.</a:t>
            </a:r>
            <a:r>
              <a:rPr lang="en-US" cap="all" dirty="0" smtClean="0"/>
              <a:t> </a:t>
            </a:r>
            <a:r>
              <a:rPr lang="en-US" cap="all" dirty="0" err="1" smtClean="0"/>
              <a:t>perry</a:t>
            </a:r>
            <a:r>
              <a:rPr lang="en-US" cap="all" dirty="0" smtClean="0"/>
              <a:t>.   AFTER the presentation you are invited to VISIT THE poster Stations at the back of the room.   IF YOU HAVE questions please hold them for after the presentation, and STAFF FROM the INSTALLATION AND PROJECT TEAM WILL BE ON HAND TO HELP YOU during the poster viewing portion of this meeting.  After the break, </a:t>
            </a:r>
            <a:r>
              <a:rPr lang="en-US" cap="all" dirty="0" err="1" smtClean="0"/>
              <a:t>mr.</a:t>
            </a:r>
            <a:r>
              <a:rPr lang="en-US" cap="all" dirty="0" smtClean="0"/>
              <a:t> </a:t>
            </a:r>
            <a:r>
              <a:rPr lang="en-US" cap="all" dirty="0" err="1" smtClean="0"/>
              <a:t>perry</a:t>
            </a:r>
            <a:r>
              <a:rPr lang="en-US" cap="all" dirty="0" smtClean="0"/>
              <a:t> will facilitate the verbal comment portion of the meeting.  </a:t>
            </a:r>
            <a:endParaRPr lang="en-US" dirty="0" smtClean="0"/>
          </a:p>
          <a:p>
            <a:r>
              <a:rPr lang="en-US" cap="all" dirty="0" smtClean="0"/>
              <a:t>Thank you FOR YOUR COOPERATION. </a:t>
            </a:r>
            <a:endParaRPr lang="en-US" dirty="0" smtClean="0"/>
          </a:p>
          <a:p>
            <a:r>
              <a:rPr lang="en-US" cap="all" dirty="0" smtClean="0"/>
              <a:t>IT IS Now MY PLEASURE to introduce Colonel Leonard</a:t>
            </a:r>
            <a:r>
              <a:rPr lang="en-US" cap="all" baseline="0" dirty="0" smtClean="0"/>
              <a:t> Wells</a:t>
            </a:r>
            <a:r>
              <a:rPr lang="en-US" cap="all" dirty="0" smtClean="0"/>
              <a:t>, Deputy Garrison Commander </a:t>
            </a:r>
            <a:r>
              <a:rPr lang="en-US" cap="all" dirty="0" smtClean="0"/>
              <a:t>for Transformation at </a:t>
            </a:r>
            <a:r>
              <a:rPr lang="en-US" cap="all" dirty="0" smtClean="0"/>
              <a:t>Fort Bliss.</a:t>
            </a:r>
            <a:endParaRPr lang="en-US" dirty="0" smtClean="0"/>
          </a:p>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cap="all" dirty="0" smtClean="0"/>
              <a:t>the resources analyzed under all alternatives were land use, earth resources, natural resources, cultural resources, air quality, water resources, facilities, air space, energy demand, solid and hazardous waste, noise, and socioeconomics.   the results of DETAILED STUDIES OF EACH OF THESE RESOURCES indicate that a majority of the impacts to certain resource areas would be mitigated to WHAT IS CONSIDERED less than significant under the current fort bliss land use management and planning documents.  there WOULD be some UNAVOIDABLE impacts, which ARE further explained on the next slides.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under all alternatives, including the no action alternatives, the impacts associated with air space and noise will continue.  these impacts will continue to be monitored and mitigated THOUGH on-going coordination with local airports and USE OF the noise compliant hotline.</a:t>
            </a:r>
            <a:endParaRPr lang="en-US" dirty="0" smtClean="0"/>
          </a:p>
          <a:p>
            <a:r>
              <a:rPr lang="en-US" cap="all" dirty="0" smtClean="0"/>
              <a:t>under stationing and training alternative 4, increased training on the fort bliss training complex would require CONTINUED coordination with native </a:t>
            </a:r>
            <a:r>
              <a:rPr lang="en-US" cap="all" dirty="0" err="1" smtClean="0"/>
              <a:t>americans</a:t>
            </a:r>
            <a:r>
              <a:rPr lang="en-US" cap="all" dirty="0" smtClean="0"/>
              <a:t> TO ENSURE access to sacred sites.</a:t>
            </a:r>
            <a:endParaRPr lang="en-US" dirty="0" smtClean="0"/>
          </a:p>
          <a:p>
            <a:r>
              <a:rPr lang="en-US" cap="all" dirty="0" smtClean="0"/>
              <a:t>It is important to note that analyses of increased military activities in the northeast </a:t>
            </a:r>
            <a:r>
              <a:rPr lang="en-US" cap="all" dirty="0" err="1" smtClean="0"/>
              <a:t>mcgregor</a:t>
            </a:r>
            <a:r>
              <a:rPr lang="en-US" cap="all" dirty="0" smtClean="0"/>
              <a:t> range north of highway 506 indicate that no significant impacts would occur beyond current levels.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under stationing and training alternatives 3 and 4, training infrastructure improvements alternative 1 would not be viable BECAUSE IT IS NOT SUFFICIENT TO accommodate scheduled INCOMING UNITS OF SOLDIERS.  alternative 2 at the minimum would have to be implemented, which results in additional ranges on the fort bliss training complex.  </a:t>
            </a:r>
            <a:endParaRPr lang="en-US" dirty="0" smtClean="0"/>
          </a:p>
          <a:p>
            <a:r>
              <a:rPr lang="en-US" cap="all" dirty="0" smtClean="0"/>
              <a:t>as previously stated, the results of this analysis indicate that a majority of the impacts to certain resource areas can be mitigated to less than significant under current fort bliss land use management and planning protocols and through on-going communication AND coordination between the installation and units training at the ranges.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cap="all" dirty="0" smtClean="0"/>
              <a:t>Rest of meeting: Steve </a:t>
            </a:r>
            <a:r>
              <a:rPr lang="en-US" b="1" u="sng" cap="all" dirty="0" err="1" smtClean="0"/>
              <a:t>perry</a:t>
            </a:r>
            <a:endParaRPr lang="en-US" b="1" u="sng" cap="all" dirty="0" smtClean="0"/>
          </a:p>
          <a:p>
            <a:endParaRPr lang="en-US" cap="all" dirty="0" smtClean="0"/>
          </a:p>
          <a:p>
            <a:r>
              <a:rPr lang="en-US" cap="all" dirty="0" smtClean="0"/>
              <a:t>Thank you, </a:t>
            </a:r>
            <a:r>
              <a:rPr lang="en-US" cap="all" dirty="0" err="1" smtClean="0"/>
              <a:t>brian</a:t>
            </a:r>
            <a:r>
              <a:rPr lang="en-US" cap="all" dirty="0" smtClean="0"/>
              <a:t>. my name is </a:t>
            </a:r>
            <a:r>
              <a:rPr lang="en-US" cap="all" dirty="0" err="1" smtClean="0"/>
              <a:t>steve</a:t>
            </a:r>
            <a:r>
              <a:rPr lang="en-US" cap="all" dirty="0" smtClean="0"/>
              <a:t> </a:t>
            </a:r>
            <a:r>
              <a:rPr lang="en-US" cap="all" dirty="0" err="1" smtClean="0"/>
              <a:t>perry</a:t>
            </a:r>
            <a:r>
              <a:rPr lang="en-US" cap="all" dirty="0" smtClean="0"/>
              <a:t>, and I will summarize EIS schedule and coordinate the public comment session.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387850"/>
            <a:ext cx="5546725" cy="4154487"/>
          </a:xfrm>
        </p:spPr>
        <p:txBody>
          <a:bodyPr>
            <a:normAutofit/>
          </a:bodyPr>
          <a:lstStyle/>
          <a:p>
            <a:r>
              <a:rPr lang="en-US" cap="all" dirty="0" smtClean="0"/>
              <a:t>the notice of AVAILABILITY OF THE DRAFT EIS WAS published in the federal register on </a:t>
            </a:r>
            <a:r>
              <a:rPr lang="en-US" cap="all" dirty="0" err="1" smtClean="0"/>
              <a:t>october</a:t>
            </a:r>
            <a:r>
              <a:rPr lang="en-US" cap="all" dirty="0" smtClean="0"/>
              <a:t> 30, 2009.  this started the review period for the draft </a:t>
            </a:r>
            <a:r>
              <a:rPr lang="en-US" cap="all" dirty="0" err="1" smtClean="0"/>
              <a:t>eis</a:t>
            </a:r>
            <a:r>
              <a:rPr lang="en-US" cap="all" dirty="0" smtClean="0"/>
              <a:t> which in this case will be 60-days.  this public meeting is </a:t>
            </a:r>
            <a:r>
              <a:rPr lang="en-US" cap="all" dirty="0" err="1" smtClean="0"/>
              <a:t>OCCURring</a:t>
            </a:r>
            <a:r>
              <a:rPr lang="en-US" cap="all" dirty="0" smtClean="0"/>
              <a:t> within that 60 day review period, WHICH ENDS DECEMBER 29, 2009.  the deadline for public comments ON THE DRAFT EIS IS ALSO </a:t>
            </a:r>
            <a:r>
              <a:rPr lang="en-US" cap="all" dirty="0" err="1" smtClean="0"/>
              <a:t>december</a:t>
            </a:r>
            <a:r>
              <a:rPr lang="en-US" cap="all" dirty="0" smtClean="0"/>
              <a:t> 29, 2009.  </a:t>
            </a:r>
            <a:endParaRPr lang="en-US" dirty="0" smtClean="0"/>
          </a:p>
          <a:p>
            <a:r>
              <a:rPr lang="en-US" cap="all" dirty="0" smtClean="0"/>
              <a:t>The next STEP IN THE PROCESS IS publication of a preliminary final EIS, which will reflect careful consideration of comments made BY YOU AND OTHERS during the public comment period.  The preliminary final EIS will be reviewed by all cooperating agencies, resulting in the publication of a final </a:t>
            </a:r>
            <a:r>
              <a:rPr lang="en-US" cap="all" dirty="0" err="1" smtClean="0"/>
              <a:t>eis</a:t>
            </a:r>
            <a:r>
              <a:rPr lang="en-US" cap="all" dirty="0" smtClean="0"/>
              <a:t>.  the notice of availability for the final </a:t>
            </a:r>
            <a:r>
              <a:rPr lang="en-US" cap="all" dirty="0" err="1" smtClean="0"/>
              <a:t>eis</a:t>
            </a:r>
            <a:r>
              <a:rPr lang="en-US" cap="all" dirty="0" smtClean="0"/>
              <a:t> is currently scheduled for march 2010.  the final </a:t>
            </a:r>
            <a:r>
              <a:rPr lang="en-US" cap="all" dirty="0" err="1" smtClean="0"/>
              <a:t>eis</a:t>
            </a:r>
            <a:r>
              <a:rPr lang="en-US" cap="all" dirty="0" smtClean="0"/>
              <a:t> will document the army’s preferred alternatives within the three categories of actions listed.  following a 30 day public review period of the final </a:t>
            </a:r>
            <a:r>
              <a:rPr lang="en-US" cap="all" dirty="0" err="1" smtClean="0"/>
              <a:t>eis</a:t>
            </a:r>
            <a:r>
              <a:rPr lang="en-US" cap="all" dirty="0" smtClean="0"/>
              <a:t>, a record of decision on the alternatives chosen for implementation will be posted IN THE FEDERAL REGISTER.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cap="all" dirty="0" smtClean="0"/>
              <a:t>we will now take a 30-minute break during which you can review the posters behind you and ask questions OF the </a:t>
            </a:r>
            <a:r>
              <a:rPr lang="en-US" cap="all" dirty="0" err="1" smtClean="0"/>
              <a:t>eis</a:t>
            </a:r>
            <a:r>
              <a:rPr lang="en-US" cap="all" dirty="0" smtClean="0"/>
              <a:t> PROJECT TEAM, INCLUDING SEVERAL subject matter experts.  </a:t>
            </a:r>
            <a:endParaRPr lang="en-US" dirty="0" smtClean="0"/>
          </a:p>
          <a:p>
            <a:r>
              <a:rPr lang="en-US" cap="all" dirty="0" smtClean="0"/>
              <a:t>your Comments ON THE DRAFT EIS can be submitted in writing on the comment forms available at the comment station, or WHEN WE RECONVENE IN 30 MINUTES you may provide VERBAL COMMENTS that WILL BE ENTERED INTO THE RECORD BY the court recorder.  All verbal comments provided to the court recorder will be included in the public record just like written comments.  If you plan TO PROVIDE  VERBAL COMMENTS after the break, please sign-up at the Welcome/Sign-In table SO WE CAN MAINTAIN AN ORDERLY PROCESS AND SO WE CAN MAKE TIME FOR ALL SPEAKERS TO BE HEARD AND RECORDED.  We will take comments from public officials first and then by you the public in the order that you registered to comment.</a:t>
            </a:r>
            <a:endParaRPr lang="en-US" dirty="0" smtClean="0"/>
          </a:p>
          <a:p>
            <a:r>
              <a:rPr lang="en-US" cap="all" dirty="0" smtClean="0"/>
              <a:t>IF YOU DO NOT WISH TO SPEAK OR PROVIDE A WRITTEN COMMENT TONIGHT, You are welcome to take a comment form with you that you can return by regular mail, or you can send an email to the address listed on that form.</a:t>
            </a:r>
            <a:endParaRPr lang="en-US" dirty="0" smtClean="0"/>
          </a:p>
          <a:p>
            <a:r>
              <a:rPr lang="en-US" cap="all" dirty="0" smtClean="0"/>
              <a:t>please remember that The public comment period will CLOSE ON </a:t>
            </a:r>
            <a:r>
              <a:rPr lang="en-US" cap="all" dirty="0" err="1" smtClean="0"/>
              <a:t>december</a:t>
            </a:r>
            <a:r>
              <a:rPr lang="en-US" cap="all" dirty="0" smtClean="0"/>
              <a:t> 29, 2009.  Please provide your comments by that DEADLINE so that they can be considered DURING preparation of the final </a:t>
            </a:r>
            <a:r>
              <a:rPr lang="en-US" cap="all" dirty="0" err="1" smtClean="0"/>
              <a:t>eis</a:t>
            </a:r>
            <a:r>
              <a:rPr lang="en-US" cap="all" dirty="0" smtClean="0"/>
              <a:t>.  The final EIS is scheduled to be available for your review in the spring of 2010.</a:t>
            </a:r>
          </a:p>
          <a:p>
            <a:r>
              <a:rPr lang="en-US" cap="all" dirty="0" smtClean="0"/>
              <a:t>  </a:t>
            </a:r>
            <a:endParaRPr lang="en-US" dirty="0" smtClean="0"/>
          </a:p>
          <a:p>
            <a:r>
              <a:rPr lang="en-US" cap="all" dirty="0" smtClean="0"/>
              <a:t>Thank you for joining us this evening.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cap="all"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cap="all" dirty="0" smtClean="0"/>
              <a:t>We will now begin the oral comment portion of this meeting.  Again, my name is </a:t>
            </a:r>
            <a:r>
              <a:rPr lang="en-US" cap="all" dirty="0" err="1" smtClean="0"/>
              <a:t>steve</a:t>
            </a:r>
            <a:r>
              <a:rPr lang="en-US" cap="all" dirty="0" smtClean="0"/>
              <a:t> </a:t>
            </a:r>
            <a:r>
              <a:rPr lang="en-US" cap="all" dirty="0" err="1" smtClean="0"/>
              <a:t>perry</a:t>
            </a:r>
            <a:r>
              <a:rPr lang="en-US" cap="all" dirty="0" smtClean="0"/>
              <a:t> and  We will start with elected officials first (if any) who may wish to speak.  then we will call members of the public in the order that you signed up to speak. Please remember to keep your comments to ____ minutes so as to give everyone a chance to speak. </a:t>
            </a:r>
          </a:p>
          <a:p>
            <a:endParaRPr lang="en-US" cap="all" dirty="0" smtClean="0"/>
          </a:p>
          <a:p>
            <a:r>
              <a:rPr lang="en-US" cap="all" dirty="0" smtClean="0"/>
              <a:t>Our first speaker is…  </a:t>
            </a:r>
            <a:endParaRPr lang="en-US" dirty="0" smtClean="0"/>
          </a:p>
          <a:p>
            <a:r>
              <a:rPr lang="en-US" cap="all" dirty="0" smtClean="0"/>
              <a:t>(LAST SPEAKER IS FINISHED……)</a:t>
            </a:r>
            <a:endParaRPr lang="en-US" dirty="0" smtClean="0"/>
          </a:p>
          <a:p>
            <a:r>
              <a:rPr lang="en-US" cap="all" dirty="0" smtClean="0"/>
              <a:t>THANK YOU FOR YOUR COMMENTS. WE WILL NOW CONCLUDE THIS PORTION OF THE MEETING. THE EIS STAFF WILL BE AROUND FOR A FEW MORE MINUTES IF YOU HAVE ADDITIONAL QUESTIONS. YOU ARE WELCOME TO SUBMIT ADDITIONAL WRITTEN COMMENTS BETWEEN NOW AND DECEMBER 29TH. IF YOU WOULD LIKE TO SUBMIT WRITTEN COMMENTS TODAY, THERE ARE COMMENT FORMS AT THE WELCOMING TABLE THAT YOU CAN FILL IN AND LEAVE WITH US. FEEL FREE TO TAKE THE FORM WITH YOU IF YOU’D PREFER TO SEND YOUR COMMENTS IN LATER.  AGAIN, COMMENTS POSTMARKED BY 29 DECEMBER 2009, WILL BE ADDRESSED IN THE FINAL EIS.  THANKS AGAIN.</a:t>
            </a:r>
            <a:endParaRPr lang="en-US" dirty="0" smtClean="0"/>
          </a:p>
          <a:p>
            <a:r>
              <a:rPr lang="en-US" cap="all" dirty="0" smtClean="0"/>
              <a:t>GOOD NIGHT. </a:t>
            </a:r>
            <a:endParaRPr lang="en-US" dirty="0" smtClean="0"/>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624865D-9C89-4B5D-947C-EC7735D52A63}"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cap="all" dirty="0" smtClean="0"/>
              <a:t>Welcome:  COL wells</a:t>
            </a:r>
          </a:p>
          <a:p>
            <a:endParaRPr lang="en-US" cap="all" dirty="0" smtClean="0"/>
          </a:p>
          <a:p>
            <a:r>
              <a:rPr lang="en-US" cap="all" dirty="0" smtClean="0"/>
              <a:t>Good evening, Ladies and Gentlemen. I am Colonel Leonard Wells, Deputy Garrison Commander for transformation at Fort Bliss. On behalf of the United States Army, I thank you for being here tonight AND PARTICIPATING IN THIS IMPORTANT </a:t>
            </a:r>
            <a:r>
              <a:rPr lang="en-US" dirty="0" smtClean="0"/>
              <a:t>NATIONAL ENVIRONMENTAL POLICY ACT OR “NEPA” PROCESS.</a:t>
            </a:r>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93738" y="4386264"/>
            <a:ext cx="5546725" cy="4702175"/>
          </a:xfrm>
          <a:noFill/>
          <a:ln/>
        </p:spPr>
        <p:txBody>
          <a:bodyPr/>
          <a:lstStyle/>
          <a:p>
            <a:r>
              <a:rPr lang="en-US" cap="all" dirty="0" smtClean="0"/>
              <a:t>In response to recent congressional mandates and presidential directives generally referred to as the “Grow the army” initiatives, the Army has increased the number of troops assigned to fort bliss.  we must </a:t>
            </a:r>
            <a:r>
              <a:rPr lang="en-US" cap="all" dirty="0" smtClean="0"/>
              <a:t>train these </a:t>
            </a:r>
            <a:r>
              <a:rPr lang="en-US" cap="all" dirty="0" smtClean="0"/>
              <a:t>troops to exacting standards to increase survivorship in warfare.  To do this, Troops must take advantage of all terrain types available as part of that training.  With the varied terrain available, Fort bliss is an important resource for the army. for this reason, the army has chosen to station troops at fort bliss and is generating this environmental impact statement to assess the impacts of doing so.  This eis before you now is tiered to, or connected to, a programmatic EIS called the “Grow the Army or GTA EIS” completed by the army in 2007.  Your input IS An important part of this overall </a:t>
            </a:r>
            <a:r>
              <a:rPr lang="en-US" cap="all" dirty="0" err="1" smtClean="0"/>
              <a:t>eis</a:t>
            </a:r>
            <a:r>
              <a:rPr lang="en-US" cap="all" dirty="0" smtClean="0"/>
              <a:t> process.</a:t>
            </a:r>
            <a:endParaRPr lang="en-US" dirty="0" smtClean="0"/>
          </a:p>
          <a:p>
            <a:r>
              <a:rPr lang="en-US" cap="all" dirty="0" err="1" smtClean="0"/>
              <a:t>tHis</a:t>
            </a:r>
            <a:r>
              <a:rPr lang="en-US" cap="all" dirty="0" smtClean="0"/>
              <a:t> DRAFT EIS HAS EVALUATED A RANGE OF REASONABLE ALTERNATIVES </a:t>
            </a:r>
            <a:r>
              <a:rPr lang="en-US" cap="all" dirty="0" err="1" smtClean="0"/>
              <a:t>SUPPORTing</a:t>
            </a:r>
            <a:r>
              <a:rPr lang="en-US" cap="all" dirty="0" smtClean="0"/>
              <a:t> new training and infrastructure which will support army growth beyond the requirements known when we evaluated changes brought about by the Base realignment and closure decisions for fort bliss In previous </a:t>
            </a:r>
            <a:r>
              <a:rPr lang="en-US" cap="all" dirty="0" err="1" smtClean="0"/>
              <a:t>nepa</a:t>
            </a:r>
            <a:r>
              <a:rPr lang="en-US" cap="all" dirty="0" smtClean="0"/>
              <a:t> documents.    </a:t>
            </a:r>
            <a:endParaRPr lang="en-US" cap="all"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  </a:t>
            </a:r>
          </a:p>
          <a:p>
            <a:endParaRPr lang="en-US" cap="all" dirty="0" smtClean="0"/>
          </a:p>
          <a:p>
            <a:r>
              <a:rPr lang="en-US" cap="all" dirty="0" smtClean="0"/>
              <a:t>The final eis will follow the draft eis within which the army will choose preferred alternatives.  The purpose of this meeting is to give you, the public, an opportunity to provide comments on this draft eis to help us choose the best alternatives.  army decision-makers will use the findings of the final </a:t>
            </a:r>
            <a:r>
              <a:rPr lang="en-US" cap="all" dirty="0" err="1" smtClean="0"/>
              <a:t>eis</a:t>
            </a:r>
            <a:r>
              <a:rPr lang="en-US" cap="all" dirty="0" smtClean="0"/>
              <a:t> to decide how we will support training and infrastructure needs for new troops assigned to train at fort bliss.  The Draft eis explains the environmental consequences of these forthcoming army decisions and your input will assure us we have documented these consequences accurately to the greatest extent possible.</a:t>
            </a:r>
          </a:p>
          <a:p>
            <a:r>
              <a:rPr lang="en-US" cap="all"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693738" y="4386264"/>
            <a:ext cx="5546725" cy="4625975"/>
          </a:xfrm>
          <a:noFill/>
          <a:ln/>
        </p:spPr>
        <p:txBody>
          <a:bodyPr/>
          <a:lstStyle/>
          <a:p>
            <a:r>
              <a:rPr lang="en-US" cap="all" dirty="0" smtClean="0"/>
              <a:t>I have brought with me tonight additional members of my staff AND THE PROJECT TEAM. They will present to you information about the framework within which </a:t>
            </a:r>
            <a:r>
              <a:rPr lang="en-US" cap="all" dirty="0" err="1" smtClean="0"/>
              <a:t>thIS</a:t>
            </a:r>
            <a:r>
              <a:rPr lang="en-US" cap="all" dirty="0" smtClean="0"/>
              <a:t> process operates, followed by a description of the specific mission alternatives, and key findings.  following this presentation, there will be a poster session during which you can review information from the </a:t>
            </a:r>
            <a:r>
              <a:rPr lang="en-US" cap="all" dirty="0" err="1" smtClean="0"/>
              <a:t>eis</a:t>
            </a:r>
            <a:r>
              <a:rPr lang="en-US" cap="all" dirty="0" smtClean="0"/>
              <a:t> and ask our subject matter experts questions.</a:t>
            </a:r>
            <a:endParaRPr lang="en-US" dirty="0" smtClean="0"/>
          </a:p>
          <a:p>
            <a:r>
              <a:rPr lang="en-US" cap="all" dirty="0" smtClean="0"/>
              <a:t>We are asking tonight that you – members of the community in which we live and work – provide us with your formal comments on the proposed alternatives included in the draft </a:t>
            </a:r>
            <a:r>
              <a:rPr lang="en-US" cap="all" dirty="0" err="1" smtClean="0"/>
              <a:t>eis</a:t>
            </a:r>
            <a:r>
              <a:rPr lang="en-US" cap="all" dirty="0" smtClean="0"/>
              <a:t>.  </a:t>
            </a:r>
            <a:endParaRPr lang="en-US" dirty="0" smtClean="0"/>
          </a:p>
          <a:p>
            <a:pPr>
              <a:lnSpc>
                <a:spcPct val="80000"/>
              </a:lnSpc>
            </a:pPr>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normAutofit fontScale="92500" lnSpcReduction="10000"/>
          </a:bodyPr>
          <a:lstStyle/>
          <a:p>
            <a:r>
              <a:rPr lang="en-US" cap="all" dirty="0" smtClean="0"/>
              <a:t>The Army is in a period of critical transition.  Civilian leadership has mandated the army increase or grow in size.  Also, Army leadership has begun the 30 year process of transforming away from a Cold War focus to meet new unconventional threats to national security.  Transformation efforts continue by fielding a force best configured to meet the evolving national security and defense requirements of the 21</a:t>
            </a:r>
            <a:r>
              <a:rPr lang="en-US" cap="all" baseline="30000" dirty="0" smtClean="0"/>
              <a:t>st</a:t>
            </a:r>
            <a:r>
              <a:rPr lang="en-US" cap="all" dirty="0" smtClean="0"/>
              <a:t> century.</a:t>
            </a:r>
            <a:endParaRPr lang="en-US" dirty="0" smtClean="0"/>
          </a:p>
          <a:p>
            <a:r>
              <a:rPr lang="en-US" cap="all" dirty="0" smtClean="0"/>
              <a:t>In order to further Army growth and Transformation, meet the increased national security and defense requirements of the 21</a:t>
            </a:r>
            <a:r>
              <a:rPr lang="en-US" cap="all" baseline="30000" dirty="0" smtClean="0"/>
              <a:t>st</a:t>
            </a:r>
            <a:r>
              <a:rPr lang="en-US" cap="all" dirty="0" smtClean="0"/>
              <a:t> century, maintain training and operational readiness levels, and preserve a high quality of life for U.S. Army Soldiers and Families, the Army will increase its overall size while continuing to restructure its forces in accordance with modular Transformation decisions. </a:t>
            </a:r>
            <a:endParaRPr lang="en-US" dirty="0" smtClean="0"/>
          </a:p>
          <a:p>
            <a:r>
              <a:rPr lang="en-US" cap="all" dirty="0" smtClean="0"/>
              <a:t>The Army has taken action to realign existing forces and increase its strength to a size and configuration that is capable of meeting national security and defense objectives, sustains unit equipment and training readiness, and eases the deployment burden on its Soldiers and Families. The growth of the Army allows for the adjustment of the composition of its forces to continue to accommodate Transformation objectives and create additional unit capabilities in high demand areas where mission requirements exceed current manning authorizations. The implementation of Army growth will allow the Army to field a sustainable force matching mission requirements of the current security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all" dirty="0" smtClean="0"/>
              <a:t>The Army’s proposed action includes Fort Bliss support for the growth of the Army and allows for reasonably foreseeable future stationing actions taking advantage of the training opportunities at this installation.  this DRAFT EIS HAS EVALUATED A RANGE OF REASONABLE ALTERNATIVES </a:t>
            </a:r>
            <a:r>
              <a:rPr lang="en-US" cap="all" dirty="0" err="1" smtClean="0"/>
              <a:t>SUPPORTing</a:t>
            </a:r>
            <a:r>
              <a:rPr lang="en-US" cap="all" dirty="0" smtClean="0"/>
              <a:t> THE RECORD OF DECISION FOR THE 2007 GROW THE ARMY PROGRAMMATIC EIS.</a:t>
            </a:r>
            <a:endParaRPr lang="en-US" dirty="0" smtClean="0"/>
          </a:p>
          <a:p>
            <a:r>
              <a:rPr lang="en-US" cap="all" dirty="0" smtClean="0"/>
              <a:t>that 2007 record of decision directed the stationing and training of two infantry brigade combat teams at fort bliss, also known as “Infantry BCTs.”  the two infantry </a:t>
            </a:r>
            <a:r>
              <a:rPr lang="en-US" cap="all" dirty="0" err="1" smtClean="0"/>
              <a:t>bcts</a:t>
            </a:r>
            <a:r>
              <a:rPr lang="en-US" cap="all" dirty="0" smtClean="0"/>
              <a:t> along with the four heavy brigade combat teams, also known as “Heavy BCTs,” stationed at fort bliss per the base realignment and closure, OR “BRAC,” resulted in a total of six </a:t>
            </a:r>
            <a:r>
              <a:rPr lang="en-US" cap="all" dirty="0" err="1" smtClean="0"/>
              <a:t>bctS</a:t>
            </a:r>
            <a:r>
              <a:rPr lang="en-US" cap="all" dirty="0" smtClean="0"/>
              <a:t> SCHEDULED FOR </a:t>
            </a:r>
            <a:r>
              <a:rPr lang="en-US" cap="all" dirty="0" err="1" smtClean="0"/>
              <a:t>stationING</a:t>
            </a:r>
            <a:r>
              <a:rPr lang="en-US" cap="all" dirty="0" smtClean="0"/>
              <a:t> and training at fort bliss.  THE ARMY HAS FURTHER DIRECTED THAT STRYKER BRIGADES AUGMENT OR REPLACE ONE OR MORE OF THE Heavy BCTS THAT WERE SCHEDULED FOR STATIONING AT FORT BLISS.  THIS DRAFT EIS BEFORE YOU NOW ADDRESSES THE IMPACTS OF THESE INITIATIVES.</a:t>
            </a:r>
          </a:p>
          <a:p>
            <a:r>
              <a:rPr lang="en-US" cap="all" dirty="0" smtClean="0"/>
              <a:t>I will now introduce MR. Brian </a:t>
            </a:r>
            <a:r>
              <a:rPr lang="en-US" cap="all" dirty="0" err="1" smtClean="0"/>
              <a:t>maillet</a:t>
            </a:r>
            <a:r>
              <a:rPr lang="en-US" cap="all" dirty="0" smtClean="0"/>
              <a:t>, WHO WILL give an overview of this eis process and specifics of the draft eis.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cap="all" dirty="0" smtClean="0">
                <a:solidFill>
                  <a:srgbClr val="C00000"/>
                </a:solidFill>
              </a:rPr>
              <a:t>EIS SUMMARY: Brian </a:t>
            </a:r>
            <a:r>
              <a:rPr lang="en-US" b="1" u="sng" cap="all" dirty="0" err="1" smtClean="0">
                <a:solidFill>
                  <a:srgbClr val="C00000"/>
                </a:solidFill>
              </a:rPr>
              <a:t>maillet</a:t>
            </a:r>
            <a:endParaRPr lang="en-US" b="1" u="sng" cap="all" dirty="0" smtClean="0">
              <a:solidFill>
                <a:srgbClr val="C00000"/>
              </a:solidFill>
            </a:endParaRPr>
          </a:p>
          <a:p>
            <a:endParaRPr lang="en-US" cap="all" dirty="0" smtClean="0">
              <a:solidFill>
                <a:srgbClr val="C00000"/>
              </a:solidFill>
            </a:endParaRPr>
          </a:p>
          <a:p>
            <a:r>
              <a:rPr lang="en-US" cap="all" dirty="0" smtClean="0">
                <a:solidFill>
                  <a:srgbClr val="C00000"/>
                </a:solidFill>
              </a:rPr>
              <a:t>Thank you colonel wells.  My name is Brian Maillet and I am the eis project manager for </a:t>
            </a:r>
            <a:r>
              <a:rPr lang="en-US" cap="all" dirty="0" err="1" smtClean="0">
                <a:solidFill>
                  <a:srgbClr val="C00000"/>
                </a:solidFill>
              </a:rPr>
              <a:t>arcadis</a:t>
            </a:r>
            <a:r>
              <a:rPr lang="en-US" cap="all" dirty="0" smtClean="0">
                <a:solidFill>
                  <a:srgbClr val="C00000"/>
                </a:solidFill>
              </a:rPr>
              <a:t>. This evening I </a:t>
            </a:r>
            <a:r>
              <a:rPr lang="en-US" cap="all" dirty="0" err="1" smtClean="0">
                <a:solidFill>
                  <a:srgbClr val="C00000"/>
                </a:solidFill>
              </a:rPr>
              <a:t>wILL</a:t>
            </a:r>
            <a:r>
              <a:rPr lang="en-US" cap="all" dirty="0" smtClean="0">
                <a:solidFill>
                  <a:srgbClr val="C00000"/>
                </a:solidFill>
              </a:rPr>
              <a:t> summarize the </a:t>
            </a:r>
            <a:r>
              <a:rPr lang="en-US" cap="all" dirty="0" err="1" smtClean="0">
                <a:solidFill>
                  <a:srgbClr val="C00000"/>
                </a:solidFill>
              </a:rPr>
              <a:t>nepa</a:t>
            </a:r>
            <a:r>
              <a:rPr lang="en-US" cap="all" dirty="0" smtClean="0">
                <a:solidFill>
                  <a:srgbClr val="C00000"/>
                </a:solidFill>
              </a:rPr>
              <a:t> process, the EIS alternatives, and consequences. </a:t>
            </a:r>
            <a:endParaRPr lang="en-US"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AF3DDBAE-1172-48D9-9626-039B26C3BC9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0"/>
            <a:ext cx="9144000" cy="2514600"/>
          </a:xfrm>
          <a:prstGeom prst="rect">
            <a:avLst/>
          </a:prstGeom>
          <a:gradFill>
            <a:gsLst>
              <a:gs pos="0">
                <a:srgbClr val="B1953A"/>
              </a:gs>
              <a:gs pos="50000">
                <a:srgbClr val="B1953A"/>
              </a:gs>
              <a:gs pos="100000">
                <a:srgbClr val="B1953A">
                  <a:alpha val="70000"/>
                </a:srgbClr>
              </a:gs>
            </a:gsLst>
            <a:lin ang="5400000" scaled="0"/>
          </a:gradFill>
          <a:ln w="9525">
            <a:noFill/>
            <a:miter lim="800000"/>
            <a:headEnd/>
            <a:tailEnd/>
          </a:ln>
        </p:spPr>
        <p:txBody>
          <a:bodyPr wrap="none" anchor="ctr"/>
          <a:lstStyle/>
          <a:p>
            <a:pPr>
              <a:defRPr/>
            </a:pPr>
            <a:endParaRPr lang="en-US">
              <a:latin typeface="Arial" charset="0"/>
              <a:ea typeface="+mn-ea"/>
              <a:cs typeface="+mn-cs"/>
            </a:endParaRPr>
          </a:p>
        </p:txBody>
      </p:sp>
      <p:cxnSp>
        <p:nvCxnSpPr>
          <p:cNvPr id="5" name="Straight Connector 4"/>
          <p:cNvCxnSpPr/>
          <p:nvPr userDrawn="1"/>
        </p:nvCxnSpPr>
        <p:spPr bwMode="auto">
          <a:xfrm>
            <a:off x="0" y="2514600"/>
            <a:ext cx="9144000" cy="1588"/>
          </a:xfrm>
          <a:prstGeom prst="line">
            <a:avLst/>
          </a:prstGeom>
          <a:solidFill>
            <a:schemeClr val="bg2"/>
          </a:solidFill>
          <a:ln w="63500" cap="flat" cmpd="dbl"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4098" name="Rectangle 2"/>
          <p:cNvSpPr>
            <a:spLocks noGrp="1" noChangeArrowheads="1"/>
          </p:cNvSpPr>
          <p:nvPr>
            <p:ph type="ctrTitle"/>
          </p:nvPr>
        </p:nvSpPr>
        <p:spPr>
          <a:xfrm>
            <a:off x="762000" y="990600"/>
            <a:ext cx="7620000" cy="457200"/>
          </a:xfrm>
        </p:spPr>
        <p:txBody>
          <a:bodyPr/>
          <a:lstStyle>
            <a:lvl1pPr>
              <a:defRPr>
                <a:solidFill>
                  <a:schemeClr val="tx1"/>
                </a:solidFill>
              </a:defRPr>
            </a:lvl1pPr>
          </a:lstStyle>
          <a:p>
            <a:r>
              <a:rPr lang="en-US" smtClean="0"/>
              <a:t>Click to edit Master title style</a:t>
            </a:r>
            <a:endParaRPr lang="de-DE"/>
          </a:p>
        </p:txBody>
      </p:sp>
      <p:sp>
        <p:nvSpPr>
          <p:cNvPr id="4104" name="Rectangle 8"/>
          <p:cNvSpPr>
            <a:spLocks noGrp="1" noChangeArrowheads="1"/>
          </p:cNvSpPr>
          <p:nvPr>
            <p:ph type="subTitle" idx="1"/>
          </p:nvPr>
        </p:nvSpPr>
        <p:spPr>
          <a:xfrm>
            <a:off x="762000" y="1981200"/>
            <a:ext cx="7620000" cy="228600"/>
          </a:xfrm>
        </p:spPr>
        <p:txBody>
          <a:bodyPr>
            <a:spAutoFit/>
          </a:bodyPr>
          <a:lstStyle>
            <a:lvl1pPr>
              <a:defRPr sz="15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19050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52400"/>
            <a:ext cx="55626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733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733800" cy="4800600"/>
          </a:xfrm>
        </p:spPr>
        <p:txBody>
          <a:bodyPr/>
          <a:lstStyle/>
          <a:p>
            <a:pPr lvl="0"/>
            <a:r>
              <a:rPr lang="en-US" noProof="0" smtClean="0"/>
              <a:t>Click icon to add clip art</a:t>
            </a: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400800"/>
          </a:xfrm>
          <a:prstGeom prst="rect">
            <a:avLst/>
          </a:prstGeom>
          <a:solidFill>
            <a:srgbClr val="476634"/>
          </a:solidFill>
          <a:ln w="9525" cap="flat" cmpd="sng" algn="ctr">
            <a:noFill/>
            <a:prstDash val="solid"/>
            <a:round/>
            <a:headEnd type="none" w="med" len="med"/>
            <a:tailEnd type="none" w="med" len="med"/>
          </a:ln>
          <a:effectLst/>
        </p:spPr>
        <p:txBody>
          <a:bodyPr wrap="none" lIns="0" tIns="0" rIns="0" bIns="0">
            <a:spAutoFit/>
          </a:bodyPr>
          <a:lstStyle/>
          <a:p>
            <a:pPr eaLnBrk="0" hangingPunct="0">
              <a:defRPr/>
            </a:pPr>
            <a:endParaRPr lang="en-US" sz="2200">
              <a:latin typeface="Arial" charset="0"/>
              <a:ea typeface="MS PGothic" pitchFamily="34" charset="-128"/>
              <a:cs typeface="+mn-cs"/>
            </a:endParaRPr>
          </a:p>
        </p:txBody>
      </p:sp>
      <p:sp>
        <p:nvSpPr>
          <p:cNvPr id="2" name="Title 1"/>
          <p:cNvSpPr>
            <a:spLocks noGrp="1"/>
          </p:cNvSpPr>
          <p:nvPr>
            <p:ph type="title"/>
          </p:nvPr>
        </p:nvSpPr>
        <p:spPr>
          <a:xfrm>
            <a:off x="762000" y="2514600"/>
            <a:ext cx="7620000" cy="738664"/>
          </a:xfrm>
        </p:spPr>
        <p:txBody>
          <a:bodyPr/>
          <a:lstStyle>
            <a:lvl1pPr>
              <a:defRPr sz="48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auto">
          <a:xfrm>
            <a:off x="0" y="6345238"/>
            <a:ext cx="9144000" cy="547687"/>
          </a:xfrm>
          <a:prstGeom prst="rect">
            <a:avLst/>
          </a:prstGeom>
          <a:solidFill>
            <a:srgbClr val="455A21"/>
          </a:solidFill>
          <a:ln w="9525" cap="flat" cmpd="sng" algn="ctr">
            <a:noFill/>
            <a:prstDash val="solid"/>
            <a:round/>
            <a:headEnd type="none" w="med" len="med"/>
            <a:tailEnd type="none" w="med" len="med"/>
          </a:ln>
          <a:effectLst/>
        </p:spPr>
        <p:txBody>
          <a:bodyPr lIns="0" tIns="0" rIns="0" bIns="0">
            <a:spAutoFit/>
          </a:bodyPr>
          <a:lstStyle/>
          <a:p>
            <a:pPr eaLnBrk="0" hangingPunct="0">
              <a:defRPr/>
            </a:pPr>
            <a:endParaRPr lang="en-US" sz="2200">
              <a:latin typeface="Arial" charset="0"/>
              <a:ea typeface="MS PGothic" pitchFamily="34" charset="-128"/>
              <a:cs typeface="+mn-cs"/>
            </a:endParaRPr>
          </a:p>
        </p:txBody>
      </p:sp>
      <p:sp>
        <p:nvSpPr>
          <p:cNvPr id="8" name="Rectangle 7"/>
          <p:cNvSpPr/>
          <p:nvPr/>
        </p:nvSpPr>
        <p:spPr bwMode="auto">
          <a:xfrm>
            <a:off x="0" y="1600200"/>
            <a:ext cx="9144000" cy="4754563"/>
          </a:xfrm>
          <a:prstGeom prst="rect">
            <a:avLst/>
          </a:prstGeom>
          <a:gradFill flip="none" rotWithShape="1">
            <a:gsLst>
              <a:gs pos="0">
                <a:srgbClr val="455A21">
                  <a:alpha val="70000"/>
                </a:srgbClr>
              </a:gs>
              <a:gs pos="100000">
                <a:srgbClr val="455A21"/>
              </a:gs>
            </a:gsLst>
            <a:path path="circle">
              <a:fillToRect r="100000" b="100000"/>
            </a:path>
            <a:tileRect l="-100000" t="-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spAutoFit/>
          </a:bodyPr>
          <a:lstStyle/>
          <a:p>
            <a:pPr eaLnBrk="0" hangingPunct="0">
              <a:defRPr/>
            </a:pPr>
            <a:endParaRPr lang="en-US" sz="2200">
              <a:latin typeface="Arial" charset="0"/>
              <a:ea typeface="MS PGothic" pitchFamily="34" charset="-128"/>
              <a:cs typeface="+mn-cs"/>
            </a:endParaRPr>
          </a:p>
        </p:txBody>
      </p:sp>
      <p:sp>
        <p:nvSpPr>
          <p:cNvPr id="1034" name="Rectangle 10"/>
          <p:cNvSpPr>
            <a:spLocks noChangeArrowheads="1"/>
          </p:cNvSpPr>
          <p:nvPr/>
        </p:nvSpPr>
        <p:spPr bwMode="auto">
          <a:xfrm>
            <a:off x="0" y="0"/>
            <a:ext cx="9144000" cy="1600200"/>
          </a:xfrm>
          <a:prstGeom prst="rect">
            <a:avLst/>
          </a:prstGeom>
          <a:gradFill>
            <a:gsLst>
              <a:gs pos="0">
                <a:srgbClr val="B1953A"/>
              </a:gs>
              <a:gs pos="50000">
                <a:srgbClr val="B1953A"/>
              </a:gs>
              <a:gs pos="100000">
                <a:srgbClr val="B1953A">
                  <a:alpha val="69804"/>
                </a:srgbClr>
              </a:gs>
            </a:gsLst>
            <a:lin ang="5400000" scaled="0"/>
          </a:gradFill>
          <a:ln w="9525">
            <a:noFill/>
            <a:miter lim="800000"/>
            <a:headEnd/>
            <a:tailEnd/>
          </a:ln>
        </p:spPr>
        <p:txBody>
          <a:bodyPr wrap="none" anchor="ctr"/>
          <a:lstStyle/>
          <a:p>
            <a:pPr>
              <a:defRPr/>
            </a:pPr>
            <a:endParaRPr lang="en-US">
              <a:latin typeface="Arial" charset="0"/>
              <a:ea typeface="+mn-ea"/>
              <a:cs typeface="+mn-cs"/>
            </a:endParaRPr>
          </a:p>
        </p:txBody>
      </p:sp>
      <p:sp>
        <p:nvSpPr>
          <p:cNvPr id="1029" name="Rectangle 2"/>
          <p:cNvSpPr>
            <a:spLocks noGrp="1" noChangeArrowheads="1"/>
          </p:cNvSpPr>
          <p:nvPr>
            <p:ph type="title"/>
          </p:nvPr>
        </p:nvSpPr>
        <p:spPr bwMode="auto">
          <a:xfrm>
            <a:off x="762000" y="152400"/>
            <a:ext cx="7620000" cy="457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Master title format</a:t>
            </a:r>
            <a:endParaRPr lang="de-DE" dirty="0" smtClean="0"/>
          </a:p>
        </p:txBody>
      </p:sp>
      <p:sp>
        <p:nvSpPr>
          <p:cNvPr id="2058" name="Rectangle 3"/>
          <p:cNvSpPr>
            <a:spLocks noGrp="1" noChangeArrowheads="1"/>
          </p:cNvSpPr>
          <p:nvPr>
            <p:ph type="body" idx="1"/>
          </p:nvPr>
        </p:nvSpPr>
        <p:spPr bwMode="auto">
          <a:xfrm>
            <a:off x="762000" y="1828800"/>
            <a:ext cx="7620000"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 text format</a:t>
            </a:r>
          </a:p>
          <a:p>
            <a:pPr lvl="1"/>
            <a:r>
              <a:rPr lang="en-US" smtClean="0"/>
              <a:t>Zweite Ebene</a:t>
            </a:r>
          </a:p>
          <a:p>
            <a:pPr lvl="2"/>
            <a:r>
              <a:rPr lang="en-US" smtClean="0"/>
              <a:t>Dritte Ebene</a:t>
            </a:r>
          </a:p>
          <a:p>
            <a:pPr lvl="3"/>
            <a:r>
              <a:rPr lang="en-US" smtClean="0"/>
              <a:t>Vierte Ebene</a:t>
            </a:r>
          </a:p>
          <a:p>
            <a:pPr lvl="4"/>
            <a:r>
              <a:rPr lang="en-US" smtClean="0"/>
              <a:t>Fünfte Ebene</a:t>
            </a:r>
          </a:p>
        </p:txBody>
      </p:sp>
      <p:cxnSp>
        <p:nvCxnSpPr>
          <p:cNvPr id="6" name="Straight Connector 5"/>
          <p:cNvCxnSpPr/>
          <p:nvPr/>
        </p:nvCxnSpPr>
        <p:spPr bwMode="auto">
          <a:xfrm>
            <a:off x="0" y="1600200"/>
            <a:ext cx="9144000" cy="1588"/>
          </a:xfrm>
          <a:prstGeom prst="line">
            <a:avLst/>
          </a:prstGeom>
          <a:solidFill>
            <a:schemeClr val="bg2"/>
          </a:solidFill>
          <a:ln w="63500" cap="flat" cmpd="dbl"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Tree>
  </p:cSld>
  <p:clrMap bg1="lt1" tx1="dk1" bg2="lt2" tx2="dk2" accent1="accent1" accent2="accent2" accent3="accent3" accent4="accent4" accent5="accent5" accent6="accent6" hlink="hlink" folHlink="folHlink"/>
  <p:sldLayoutIdLst>
    <p:sldLayoutId id="2147484077"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8" r:id="rId13"/>
  </p:sldLayoutIdLst>
  <p:timing>
    <p:tnLst>
      <p:par>
        <p:cTn id="1" dur="indefinite" restart="never" nodeType="tmRoot"/>
      </p:par>
    </p:tnLst>
  </p:timing>
  <p:hf hdr="0"/>
  <p:txStyles>
    <p:titleStyle>
      <a:lvl1pPr algn="l" rtl="0" eaLnBrk="0" fontAlgn="base" hangingPunct="0">
        <a:spcBef>
          <a:spcPct val="0"/>
        </a:spcBef>
        <a:spcAft>
          <a:spcPct val="0"/>
        </a:spcAft>
        <a:defRPr sz="3000" b="1">
          <a:solidFill>
            <a:schemeClr val="bg1"/>
          </a:solidFill>
          <a:effectLst>
            <a:outerShdw blurRad="38100" dist="38100" dir="2700000" algn="tl">
              <a:srgbClr val="000000">
                <a:alpha val="43137"/>
              </a:srgbClr>
            </a:outerShdw>
          </a:effectLst>
          <a:latin typeface="+mj-lt"/>
          <a:ea typeface="+mj-ea"/>
          <a:cs typeface="MS PGothic"/>
        </a:defRPr>
      </a:lvl1pPr>
      <a:lvl2pPr algn="l" rtl="0" eaLnBrk="0" fontAlgn="base" hangingPunct="0">
        <a:spcBef>
          <a:spcPct val="0"/>
        </a:spcBef>
        <a:spcAft>
          <a:spcPct val="0"/>
        </a:spcAft>
        <a:defRPr sz="3000" b="1">
          <a:solidFill>
            <a:schemeClr val="bg1"/>
          </a:solidFill>
          <a:latin typeface="Arial" charset="0"/>
          <a:ea typeface="MS PGothic" pitchFamily="34" charset="-128"/>
          <a:cs typeface="MS PGothic"/>
        </a:defRPr>
      </a:lvl2pPr>
      <a:lvl3pPr algn="l" rtl="0" eaLnBrk="0" fontAlgn="base" hangingPunct="0">
        <a:spcBef>
          <a:spcPct val="0"/>
        </a:spcBef>
        <a:spcAft>
          <a:spcPct val="0"/>
        </a:spcAft>
        <a:defRPr sz="3000" b="1">
          <a:solidFill>
            <a:schemeClr val="bg1"/>
          </a:solidFill>
          <a:latin typeface="Arial" charset="0"/>
          <a:ea typeface="MS PGothic" pitchFamily="34" charset="-128"/>
          <a:cs typeface="MS PGothic"/>
        </a:defRPr>
      </a:lvl3pPr>
      <a:lvl4pPr algn="l" rtl="0" eaLnBrk="0" fontAlgn="base" hangingPunct="0">
        <a:spcBef>
          <a:spcPct val="0"/>
        </a:spcBef>
        <a:spcAft>
          <a:spcPct val="0"/>
        </a:spcAft>
        <a:defRPr sz="3000" b="1">
          <a:solidFill>
            <a:schemeClr val="bg1"/>
          </a:solidFill>
          <a:latin typeface="Arial" charset="0"/>
          <a:ea typeface="MS PGothic" pitchFamily="34" charset="-128"/>
          <a:cs typeface="MS PGothic"/>
        </a:defRPr>
      </a:lvl4pPr>
      <a:lvl5pPr algn="l" rtl="0" eaLnBrk="0" fontAlgn="base" hangingPunct="0">
        <a:spcBef>
          <a:spcPct val="0"/>
        </a:spcBef>
        <a:spcAft>
          <a:spcPct val="0"/>
        </a:spcAft>
        <a:defRPr sz="3000" b="1">
          <a:solidFill>
            <a:schemeClr val="bg1"/>
          </a:solidFill>
          <a:latin typeface="Arial" charset="0"/>
          <a:ea typeface="MS PGothic" pitchFamily="34" charset="-128"/>
          <a:cs typeface="MS PGothic"/>
        </a:defRPr>
      </a:lvl5pPr>
      <a:lvl6pPr marL="457200" algn="l" rtl="0" eaLnBrk="1" fontAlgn="base" hangingPunct="1">
        <a:spcBef>
          <a:spcPct val="0"/>
        </a:spcBef>
        <a:spcAft>
          <a:spcPct val="0"/>
        </a:spcAft>
        <a:defRPr sz="3000">
          <a:solidFill>
            <a:schemeClr val="tx2"/>
          </a:solidFill>
          <a:latin typeface="Arial" charset="0"/>
          <a:ea typeface="MS PGothic" pitchFamily="34" charset="-128"/>
        </a:defRPr>
      </a:lvl6pPr>
      <a:lvl7pPr marL="914400" algn="l" rtl="0" eaLnBrk="1" fontAlgn="base" hangingPunct="1">
        <a:spcBef>
          <a:spcPct val="0"/>
        </a:spcBef>
        <a:spcAft>
          <a:spcPct val="0"/>
        </a:spcAft>
        <a:defRPr sz="3000">
          <a:solidFill>
            <a:schemeClr val="tx2"/>
          </a:solidFill>
          <a:latin typeface="Arial" charset="0"/>
          <a:ea typeface="MS PGothic" pitchFamily="34" charset="-128"/>
        </a:defRPr>
      </a:lvl7pPr>
      <a:lvl8pPr marL="1371600" algn="l" rtl="0" eaLnBrk="1" fontAlgn="base" hangingPunct="1">
        <a:spcBef>
          <a:spcPct val="0"/>
        </a:spcBef>
        <a:spcAft>
          <a:spcPct val="0"/>
        </a:spcAft>
        <a:defRPr sz="3000">
          <a:solidFill>
            <a:schemeClr val="tx2"/>
          </a:solidFill>
          <a:latin typeface="Arial" charset="0"/>
          <a:ea typeface="MS PGothic" pitchFamily="34" charset="-128"/>
        </a:defRPr>
      </a:lvl8pPr>
      <a:lvl9pPr marL="1828800" algn="l" rtl="0" eaLnBrk="1" fontAlgn="base" hangingPunct="1">
        <a:spcBef>
          <a:spcPct val="0"/>
        </a:spcBef>
        <a:spcAft>
          <a:spcPct val="0"/>
        </a:spcAft>
        <a:defRPr sz="3000">
          <a:solidFill>
            <a:schemeClr val="tx2"/>
          </a:solidFill>
          <a:latin typeface="Arial" charset="0"/>
          <a:ea typeface="MS PGothic" pitchFamily="34" charset="-128"/>
        </a:defRPr>
      </a:lvl9pPr>
    </p:titleStyle>
    <p:bodyStyle>
      <a:lvl1pPr marL="231775" indent="-231775" algn="l" rtl="0" eaLnBrk="0" fontAlgn="base" hangingPunct="0">
        <a:spcBef>
          <a:spcPct val="0"/>
        </a:spcBef>
        <a:spcAft>
          <a:spcPct val="0"/>
        </a:spcAft>
        <a:buChar char="•"/>
        <a:tabLst>
          <a:tab pos="288925" algn="l"/>
        </a:tabLst>
        <a:defRPr sz="2200">
          <a:solidFill>
            <a:schemeClr val="bg1"/>
          </a:solidFill>
          <a:latin typeface="+mn-lt"/>
          <a:ea typeface="+mn-ea"/>
          <a:cs typeface="MS PGothic"/>
        </a:defRPr>
      </a:lvl1pPr>
      <a:lvl2pPr marL="765175" indent="-285750" algn="l" rtl="0" eaLnBrk="0" fontAlgn="base" hangingPunct="0">
        <a:spcBef>
          <a:spcPct val="20000"/>
        </a:spcBef>
        <a:spcAft>
          <a:spcPct val="0"/>
        </a:spcAft>
        <a:buChar char="–"/>
        <a:tabLst>
          <a:tab pos="288925" algn="l"/>
        </a:tabLst>
        <a:defRPr sz="2200">
          <a:solidFill>
            <a:schemeClr val="bg1"/>
          </a:solidFill>
          <a:latin typeface="+mn-lt"/>
          <a:ea typeface="+mn-ea"/>
          <a:cs typeface="MS PGothic"/>
        </a:defRPr>
      </a:lvl2pPr>
      <a:lvl3pPr marL="1184275" indent="-228600" algn="l" rtl="0" eaLnBrk="0" fontAlgn="base" hangingPunct="0">
        <a:spcBef>
          <a:spcPct val="20000"/>
        </a:spcBef>
        <a:spcAft>
          <a:spcPct val="0"/>
        </a:spcAft>
        <a:buChar char="•"/>
        <a:tabLst>
          <a:tab pos="288925" algn="l"/>
        </a:tabLst>
        <a:defRPr sz="2200">
          <a:solidFill>
            <a:schemeClr val="bg1"/>
          </a:solidFill>
          <a:latin typeface="+mn-lt"/>
          <a:ea typeface="+mn-ea"/>
          <a:cs typeface="MS PGothic"/>
        </a:defRPr>
      </a:lvl3pPr>
      <a:lvl4pPr marL="1603375" indent="-228600" algn="l" rtl="0" eaLnBrk="0" fontAlgn="base" hangingPunct="0">
        <a:spcBef>
          <a:spcPct val="20000"/>
        </a:spcBef>
        <a:spcAft>
          <a:spcPct val="0"/>
        </a:spcAft>
        <a:buChar char="–"/>
        <a:tabLst>
          <a:tab pos="288925" algn="l"/>
        </a:tabLst>
        <a:defRPr sz="2200">
          <a:solidFill>
            <a:schemeClr val="bg1"/>
          </a:solidFill>
          <a:latin typeface="+mn-lt"/>
          <a:ea typeface="+mn-ea"/>
          <a:cs typeface="MS PGothic"/>
        </a:defRPr>
      </a:lvl4pPr>
      <a:lvl5pPr marL="2057400" indent="-228600" algn="l" rtl="0" eaLnBrk="0" fontAlgn="base" hangingPunct="0">
        <a:spcBef>
          <a:spcPct val="20000"/>
        </a:spcBef>
        <a:spcAft>
          <a:spcPct val="0"/>
        </a:spcAft>
        <a:buChar char="»"/>
        <a:tabLst>
          <a:tab pos="288925" algn="l"/>
        </a:tabLst>
        <a:defRPr sz="2200">
          <a:solidFill>
            <a:schemeClr val="bg1"/>
          </a:solidFill>
          <a:latin typeface="+mn-lt"/>
          <a:ea typeface="+mn-ea"/>
          <a:cs typeface="MS PGothic"/>
        </a:defRPr>
      </a:lvl5pPr>
      <a:lvl6pPr marL="2514600" indent="-228600" algn="l" rtl="0" eaLnBrk="1" fontAlgn="base" hangingPunct="1">
        <a:spcBef>
          <a:spcPct val="20000"/>
        </a:spcBef>
        <a:spcAft>
          <a:spcPct val="0"/>
        </a:spcAft>
        <a:buChar char="»"/>
        <a:tabLst>
          <a:tab pos="288925" algn="l"/>
        </a:tabLst>
        <a:defRPr sz="2200">
          <a:solidFill>
            <a:schemeClr val="bg1"/>
          </a:solidFill>
          <a:latin typeface="+mn-lt"/>
          <a:ea typeface="+mn-ea"/>
        </a:defRPr>
      </a:lvl6pPr>
      <a:lvl7pPr marL="2971800" indent="-228600" algn="l" rtl="0" eaLnBrk="1" fontAlgn="base" hangingPunct="1">
        <a:spcBef>
          <a:spcPct val="20000"/>
        </a:spcBef>
        <a:spcAft>
          <a:spcPct val="0"/>
        </a:spcAft>
        <a:buChar char="»"/>
        <a:tabLst>
          <a:tab pos="288925" algn="l"/>
        </a:tabLst>
        <a:defRPr sz="2200">
          <a:solidFill>
            <a:schemeClr val="bg1"/>
          </a:solidFill>
          <a:latin typeface="+mn-lt"/>
          <a:ea typeface="+mn-ea"/>
        </a:defRPr>
      </a:lvl7pPr>
      <a:lvl8pPr marL="3429000" indent="-228600" algn="l" rtl="0" eaLnBrk="1" fontAlgn="base" hangingPunct="1">
        <a:spcBef>
          <a:spcPct val="20000"/>
        </a:spcBef>
        <a:spcAft>
          <a:spcPct val="0"/>
        </a:spcAft>
        <a:buChar char="»"/>
        <a:tabLst>
          <a:tab pos="288925" algn="l"/>
        </a:tabLst>
        <a:defRPr sz="2200">
          <a:solidFill>
            <a:schemeClr val="bg1"/>
          </a:solidFill>
          <a:latin typeface="+mn-lt"/>
          <a:ea typeface="+mn-ea"/>
        </a:defRPr>
      </a:lvl8pPr>
      <a:lvl9pPr marL="3886200" indent="-228600" algn="l" rtl="0" eaLnBrk="1" fontAlgn="base" hangingPunct="1">
        <a:spcBef>
          <a:spcPct val="20000"/>
        </a:spcBef>
        <a:spcAft>
          <a:spcPct val="0"/>
        </a:spcAft>
        <a:buChar char="»"/>
        <a:tabLst>
          <a:tab pos="288925" algn="l"/>
        </a:tabLst>
        <a:defRPr sz="2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Flag Raising.jpg"/>
          <p:cNvPicPr>
            <a:picLocks noChangeAspect="1"/>
          </p:cNvPicPr>
          <p:nvPr/>
        </p:nvPicPr>
        <p:blipFill>
          <a:blip r:embed="rId3" cstate="print"/>
          <a:srcRect/>
          <a:stretch>
            <a:fillRect/>
          </a:stretch>
        </p:blipFill>
        <p:spPr bwMode="auto">
          <a:xfrm>
            <a:off x="0" y="2549525"/>
            <a:ext cx="9144000" cy="4308475"/>
          </a:xfrm>
          <a:prstGeom prst="rect">
            <a:avLst/>
          </a:prstGeom>
          <a:noFill/>
          <a:ln w="9525">
            <a:noFill/>
            <a:miter lim="800000"/>
            <a:headEnd/>
            <a:tailEnd/>
          </a:ln>
        </p:spPr>
      </p:pic>
      <p:sp>
        <p:nvSpPr>
          <p:cNvPr id="4099" name="Rectangle 2"/>
          <p:cNvSpPr>
            <a:spLocks noGrp="1" noChangeArrowheads="1"/>
          </p:cNvSpPr>
          <p:nvPr>
            <p:ph type="ctrTitle"/>
          </p:nvPr>
        </p:nvSpPr>
        <p:spPr>
          <a:xfrm>
            <a:off x="685800" y="228600"/>
            <a:ext cx="8077200" cy="1908175"/>
          </a:xfrm>
        </p:spPr>
        <p:txBody>
          <a:bodyPr/>
          <a:lstStyle/>
          <a:p>
            <a:pPr eaLnBrk="1" hangingPunct="1">
              <a:defRPr/>
            </a:pPr>
            <a:r>
              <a:rPr lang="en-US" sz="2800" dirty="0" smtClean="0">
                <a:solidFill>
                  <a:schemeClr val="bg1"/>
                </a:solidFill>
                <a:cs typeface="+mj-cs"/>
              </a:rPr>
              <a:t>Fort Bliss</a:t>
            </a:r>
            <a:br>
              <a:rPr lang="en-US" sz="2800" dirty="0" smtClean="0">
                <a:solidFill>
                  <a:schemeClr val="bg1"/>
                </a:solidFill>
                <a:cs typeface="+mj-cs"/>
              </a:rPr>
            </a:br>
            <a:r>
              <a:rPr lang="en-US" sz="2800" dirty="0" smtClean="0">
                <a:solidFill>
                  <a:schemeClr val="bg1"/>
                </a:solidFill>
                <a:cs typeface="+mj-cs"/>
              </a:rPr>
              <a:t>Army Growth and Force Structure Realignment</a:t>
            </a:r>
            <a:br>
              <a:rPr lang="en-US" sz="2800" dirty="0" smtClean="0">
                <a:solidFill>
                  <a:schemeClr val="bg1"/>
                </a:solidFill>
                <a:cs typeface="+mj-cs"/>
              </a:rPr>
            </a:br>
            <a:r>
              <a:rPr lang="en-US" sz="2800" dirty="0" smtClean="0">
                <a:solidFill>
                  <a:schemeClr val="bg1"/>
                </a:solidFill>
                <a:cs typeface="+mj-cs"/>
              </a:rPr>
              <a:t>Draft Environmental Impact Statement</a:t>
            </a:r>
            <a:br>
              <a:rPr lang="en-US" sz="2800" dirty="0" smtClean="0">
                <a:solidFill>
                  <a:schemeClr val="bg1"/>
                </a:solidFill>
                <a:cs typeface="+mj-cs"/>
              </a:rPr>
            </a:br>
            <a:endParaRPr lang="en-US" sz="4000" dirty="0" smtClean="0">
              <a:solidFill>
                <a:schemeClr val="bg1"/>
              </a:solidFill>
              <a:cs typeface="+mj-cs"/>
            </a:endParaRPr>
          </a:p>
        </p:txBody>
      </p:sp>
      <p:sp>
        <p:nvSpPr>
          <p:cNvPr id="5124" name="Rectangle 3"/>
          <p:cNvSpPr>
            <a:spLocks noGrp="1" noChangeArrowheads="1"/>
          </p:cNvSpPr>
          <p:nvPr>
            <p:ph type="subTitle" idx="1"/>
          </p:nvPr>
        </p:nvSpPr>
        <p:spPr>
          <a:xfrm>
            <a:off x="685800" y="1828800"/>
            <a:ext cx="8458200" cy="369888"/>
          </a:xfrm>
        </p:spPr>
        <p:txBody>
          <a:bodyPr/>
          <a:lstStyle/>
          <a:p>
            <a:pPr eaLnBrk="1" hangingPunct="1">
              <a:buFontTx/>
              <a:buNone/>
            </a:pPr>
            <a:r>
              <a:rPr lang="en-US" sz="2400" b="1" smtClean="0">
                <a:solidFill>
                  <a:srgbClr val="476634"/>
                </a:solidFill>
              </a:rPr>
              <a:t>Public Meeting	 		   November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2400"/>
            <a:ext cx="8382000" cy="461963"/>
          </a:xfrm>
        </p:spPr>
        <p:txBody>
          <a:bodyPr/>
          <a:lstStyle/>
          <a:p>
            <a:pPr eaLnBrk="1" hangingPunct="1">
              <a:defRPr/>
            </a:pPr>
            <a:r>
              <a:rPr lang="en-US" dirty="0" smtClean="0">
                <a:cs typeface="+mj-cs"/>
              </a:rPr>
              <a:t>National Environmental Policy Act (NEPA)</a:t>
            </a:r>
          </a:p>
        </p:txBody>
      </p:sp>
      <p:sp>
        <p:nvSpPr>
          <p:cNvPr id="13315" name="Content Placeholder 2"/>
          <p:cNvSpPr>
            <a:spLocks noGrp="1"/>
          </p:cNvSpPr>
          <p:nvPr>
            <p:ph idx="1"/>
          </p:nvPr>
        </p:nvSpPr>
        <p:spPr>
          <a:xfrm>
            <a:off x="4114800" y="1874838"/>
            <a:ext cx="4572000" cy="4297362"/>
          </a:xfrm>
        </p:spPr>
        <p:txBody>
          <a:bodyPr/>
          <a:lstStyle/>
          <a:p>
            <a:r>
              <a:rPr lang="en-US" sz="2400" dirty="0" smtClean="0"/>
              <a:t>Requires a comprehensive analysis of potential direct, indirect and cumulative effects of the proposed action and each alternative</a:t>
            </a:r>
          </a:p>
          <a:p>
            <a:endParaRPr lang="en-US" sz="2400" dirty="0" smtClean="0"/>
          </a:p>
          <a:p>
            <a:r>
              <a:rPr lang="en-US" sz="2400" dirty="0" smtClean="0"/>
              <a:t>Facilitates public and multi-agency participation in the review process</a:t>
            </a:r>
          </a:p>
          <a:p>
            <a:pPr>
              <a:spcBef>
                <a:spcPts val="3000"/>
              </a:spcBef>
            </a:pPr>
            <a:endParaRPr lang="en-US" sz="1600" dirty="0" smtClean="0"/>
          </a:p>
          <a:p>
            <a:endParaRPr lang="en-US" sz="1800" dirty="0" smtClean="0"/>
          </a:p>
        </p:txBody>
      </p:sp>
      <p:sp>
        <p:nvSpPr>
          <p:cNvPr id="13316" name="Slide Number Placeholder 5"/>
          <p:cNvSpPr>
            <a:spLocks noGrp="1"/>
          </p:cNvSpPr>
          <p:nvPr>
            <p:ph type="sldNum" sz="quarter" idx="4294967295"/>
          </p:nvPr>
        </p:nvSpPr>
        <p:spPr bwMode="auto">
          <a:xfrm>
            <a:off x="7010400" y="6400800"/>
            <a:ext cx="1981200" cy="304800"/>
          </a:xfrm>
          <a:prstGeom prst="rect">
            <a:avLst/>
          </a:prstGeom>
          <a:noFill/>
          <a:ln>
            <a:miter lim="800000"/>
            <a:headEnd/>
            <a:tailEnd/>
          </a:ln>
        </p:spPr>
        <p:txBody>
          <a:bodyPr/>
          <a:lstStyle/>
          <a:p>
            <a:pPr algn="r"/>
            <a:fld id="{2C05E156-D2D9-4D8B-92C7-BD45D169BFD0}" type="slidenum">
              <a:rPr lang="en-US" sz="1200">
                <a:solidFill>
                  <a:schemeClr val="bg1"/>
                </a:solidFill>
              </a:rPr>
              <a:pPr algn="r"/>
              <a:t>10</a:t>
            </a:fld>
            <a:endParaRPr lang="en-US" sz="1200">
              <a:solidFill>
                <a:schemeClr val="bg1"/>
              </a:solidFill>
            </a:endParaRPr>
          </a:p>
        </p:txBody>
      </p:sp>
      <p:cxnSp>
        <p:nvCxnSpPr>
          <p:cNvPr id="13317"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pic>
        <p:nvPicPr>
          <p:cNvPr id="11270" name="Picture 6" descr="OCPA-2006-04-07-110220.jpg"/>
          <p:cNvPicPr>
            <a:picLocks noChangeAspect="1"/>
          </p:cNvPicPr>
          <p:nvPr/>
        </p:nvPicPr>
        <p:blipFill>
          <a:blip r:embed="rId3" cstate="print"/>
          <a:srcRect/>
          <a:stretch>
            <a:fillRect/>
          </a:stretch>
        </p:blipFill>
        <p:spPr bwMode="auto">
          <a:xfrm>
            <a:off x="0" y="1641475"/>
            <a:ext cx="3741738" cy="4648200"/>
          </a:xfrm>
          <a:prstGeom prst="rect">
            <a:avLst/>
          </a:prstGeom>
          <a:noFill/>
          <a:ln w="9525">
            <a:noFill/>
            <a:miter lim="800000"/>
            <a:headEnd/>
            <a:tailEnd/>
          </a:ln>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923330"/>
          </a:xfrm>
        </p:spPr>
        <p:txBody>
          <a:bodyPr/>
          <a:lstStyle/>
          <a:p>
            <a:pPr>
              <a:defRPr/>
            </a:pPr>
            <a:r>
              <a:rPr lang="en-US" dirty="0" smtClean="0">
                <a:cs typeface="+mj-cs"/>
              </a:rPr>
              <a:t>Environmental Impact Statement (EIS) Process</a:t>
            </a:r>
            <a:endParaRPr lang="en-US" dirty="0">
              <a:cs typeface="+mj-cs"/>
            </a:endParaRPr>
          </a:p>
        </p:txBody>
      </p:sp>
      <p:sp>
        <p:nvSpPr>
          <p:cNvPr id="1028" name="Content Placeholder 2"/>
          <p:cNvSpPr>
            <a:spLocks noGrp="1"/>
          </p:cNvSpPr>
          <p:nvPr>
            <p:ph sz="half" idx="1"/>
          </p:nvPr>
        </p:nvSpPr>
        <p:spPr>
          <a:xfrm>
            <a:off x="762000" y="2133600"/>
            <a:ext cx="4343400" cy="3886200"/>
          </a:xfrm>
        </p:spPr>
        <p:txBody>
          <a:bodyPr/>
          <a:lstStyle/>
          <a:p>
            <a:pPr>
              <a:spcBef>
                <a:spcPts val="3000"/>
              </a:spcBef>
            </a:pPr>
            <a:r>
              <a:rPr lang="en-US" sz="2400" dirty="0" smtClean="0"/>
              <a:t>Public Scoping (October 2008)</a:t>
            </a:r>
          </a:p>
          <a:p>
            <a:pPr>
              <a:spcBef>
                <a:spcPts val="3000"/>
              </a:spcBef>
            </a:pPr>
            <a:r>
              <a:rPr lang="en-US" sz="2400" dirty="0" smtClean="0"/>
              <a:t>Publish Draft EIS (October 2009)</a:t>
            </a:r>
          </a:p>
          <a:p>
            <a:pPr>
              <a:spcBef>
                <a:spcPts val="3000"/>
              </a:spcBef>
            </a:pPr>
            <a:r>
              <a:rPr lang="en-US" sz="2400" dirty="0" smtClean="0"/>
              <a:t>Publish Final EIS</a:t>
            </a:r>
          </a:p>
          <a:p>
            <a:pPr>
              <a:spcBef>
                <a:spcPts val="3000"/>
              </a:spcBef>
            </a:pPr>
            <a:r>
              <a:rPr lang="en-US" sz="2400" dirty="0" smtClean="0"/>
              <a:t>Publish Record of Decision</a:t>
            </a:r>
          </a:p>
        </p:txBody>
      </p:sp>
      <p:graphicFrame>
        <p:nvGraphicFramePr>
          <p:cNvPr id="1026" name="Object 11"/>
          <p:cNvGraphicFramePr>
            <a:graphicFrameLocks noChangeAspect="1"/>
          </p:cNvGraphicFramePr>
          <p:nvPr/>
        </p:nvGraphicFramePr>
        <p:xfrm>
          <a:off x="5675313" y="1878013"/>
          <a:ext cx="3240087" cy="4191000"/>
        </p:xfrm>
        <a:graphic>
          <a:graphicData uri="http://schemas.openxmlformats.org/presentationml/2006/ole">
            <p:oleObj spid="_x0000_s54274" name="PDF Document" r:id="rId4" imgW="5828571" imgH="7542857"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923925"/>
          </a:xfrm>
        </p:spPr>
        <p:txBody>
          <a:bodyPr/>
          <a:lstStyle/>
          <a:p>
            <a:pPr>
              <a:defRPr/>
            </a:pPr>
            <a:r>
              <a:rPr lang="en-US" dirty="0" smtClean="0">
                <a:cs typeface="+mj-cs"/>
              </a:rPr>
              <a:t>Key Issues Identified</a:t>
            </a:r>
            <a:br>
              <a:rPr lang="en-US" dirty="0" smtClean="0">
                <a:cs typeface="+mj-cs"/>
              </a:rPr>
            </a:br>
            <a:r>
              <a:rPr lang="en-US" dirty="0" smtClean="0">
                <a:cs typeface="+mj-cs"/>
              </a:rPr>
              <a:t>at Public Scoping Meetings</a:t>
            </a:r>
            <a:endParaRPr lang="en-US" dirty="0">
              <a:cs typeface="+mj-cs"/>
            </a:endParaRPr>
          </a:p>
        </p:txBody>
      </p:sp>
      <p:sp>
        <p:nvSpPr>
          <p:cNvPr id="15363" name="Content Placeholder 2"/>
          <p:cNvSpPr>
            <a:spLocks noGrp="1"/>
          </p:cNvSpPr>
          <p:nvPr>
            <p:ph idx="1"/>
          </p:nvPr>
        </p:nvSpPr>
        <p:spPr>
          <a:xfrm>
            <a:off x="762000" y="1828800"/>
            <a:ext cx="8382000" cy="4572000"/>
          </a:xfrm>
        </p:spPr>
        <p:txBody>
          <a:bodyPr/>
          <a:lstStyle/>
          <a:p>
            <a:r>
              <a:rPr lang="en-US" sz="2400" b="1" smtClean="0"/>
              <a:t>Land Use</a:t>
            </a:r>
          </a:p>
          <a:p>
            <a:pPr lvl="1"/>
            <a:r>
              <a:rPr lang="en-US" smtClean="0"/>
              <a:t>Potential closing of Hwy 506 during military activities</a:t>
            </a:r>
          </a:p>
          <a:p>
            <a:pPr>
              <a:spcBef>
                <a:spcPts val="1800"/>
              </a:spcBef>
            </a:pPr>
            <a:r>
              <a:rPr lang="en-US" sz="2400" b="1" smtClean="0"/>
              <a:t>Natural Resources</a:t>
            </a:r>
          </a:p>
          <a:p>
            <a:pPr lvl="1"/>
            <a:r>
              <a:rPr lang="en-US" smtClean="0"/>
              <a:t>Grasslands and threatened and endangered species</a:t>
            </a:r>
          </a:p>
          <a:p>
            <a:pPr lvl="1"/>
            <a:r>
              <a:rPr lang="en-US" smtClean="0"/>
              <a:t>Otero Mesa south of Hwy 506</a:t>
            </a:r>
          </a:p>
          <a:p>
            <a:pPr lvl="1"/>
            <a:r>
              <a:rPr lang="en-US" smtClean="0"/>
              <a:t>Wildfires in Northeast McGregor Range north of Hwy 506</a:t>
            </a:r>
          </a:p>
          <a:p>
            <a:pPr>
              <a:spcBef>
                <a:spcPts val="1800"/>
              </a:spcBef>
            </a:pPr>
            <a:r>
              <a:rPr lang="en-US" sz="2400" b="1" smtClean="0"/>
              <a:t>Cultural Resources</a:t>
            </a:r>
          </a:p>
          <a:p>
            <a:pPr lvl="1"/>
            <a:r>
              <a:rPr lang="en-US" smtClean="0"/>
              <a:t>Archaeological surveys of controlled FTX sites</a:t>
            </a:r>
          </a:p>
          <a:p>
            <a:pPr>
              <a:spcBef>
                <a:spcPts val="1800"/>
              </a:spcBef>
            </a:pPr>
            <a:r>
              <a:rPr lang="en-US" sz="2400" b="1" smtClean="0"/>
              <a:t>Air Space and Noise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696200" cy="923330"/>
          </a:xfrm>
        </p:spPr>
        <p:txBody>
          <a:bodyPr/>
          <a:lstStyle/>
          <a:p>
            <a:pPr eaLnBrk="1" hangingPunct="1">
              <a:defRPr/>
            </a:pPr>
            <a:r>
              <a:rPr lang="en-US" dirty="0" smtClean="0">
                <a:cs typeface="+mj-cs"/>
              </a:rPr>
              <a:t>Approaches to Alternatives </a:t>
            </a:r>
            <a:br>
              <a:rPr lang="en-US" dirty="0" smtClean="0">
                <a:cs typeface="+mj-cs"/>
              </a:rPr>
            </a:br>
            <a:r>
              <a:rPr lang="en-US" dirty="0" smtClean="0">
                <a:cs typeface="+mj-cs"/>
              </a:rPr>
              <a:t>to Accomplish Purpose and Need</a:t>
            </a:r>
          </a:p>
        </p:txBody>
      </p:sp>
      <p:sp>
        <p:nvSpPr>
          <p:cNvPr id="17411" name="Rectangle 3"/>
          <p:cNvSpPr>
            <a:spLocks noGrp="1" noChangeArrowheads="1"/>
          </p:cNvSpPr>
          <p:nvPr>
            <p:ph idx="1"/>
          </p:nvPr>
        </p:nvSpPr>
        <p:spPr>
          <a:xfrm>
            <a:off x="685800" y="2362200"/>
            <a:ext cx="4876800" cy="3810000"/>
          </a:xfrm>
        </p:spPr>
        <p:txBody>
          <a:bodyPr/>
          <a:lstStyle/>
          <a:p>
            <a:pPr eaLnBrk="1" hangingPunct="1">
              <a:lnSpc>
                <a:spcPct val="90000"/>
              </a:lnSpc>
              <a:buFontTx/>
              <a:buNone/>
            </a:pPr>
            <a:r>
              <a:rPr lang="en-US" sz="2800" b="1" dirty="0" smtClean="0"/>
              <a:t>Three categories:</a:t>
            </a:r>
          </a:p>
          <a:p>
            <a:pPr eaLnBrk="1" hangingPunct="1">
              <a:lnSpc>
                <a:spcPct val="90000"/>
              </a:lnSpc>
              <a:buFontTx/>
              <a:buNone/>
            </a:pPr>
            <a:endParaRPr lang="en-US" sz="2800" dirty="0" smtClean="0"/>
          </a:p>
          <a:p>
            <a:pPr eaLnBrk="1" hangingPunct="1">
              <a:lnSpc>
                <a:spcPct val="90000"/>
              </a:lnSpc>
            </a:pPr>
            <a:r>
              <a:rPr lang="en-US" sz="2400" dirty="0" smtClean="0"/>
              <a:t>Stationing and Training</a:t>
            </a:r>
          </a:p>
          <a:p>
            <a:pPr eaLnBrk="1" hangingPunct="1">
              <a:lnSpc>
                <a:spcPct val="90000"/>
              </a:lnSpc>
              <a:buFontTx/>
              <a:buNone/>
            </a:pPr>
            <a:endParaRPr lang="en-US" sz="2400" dirty="0" smtClean="0"/>
          </a:p>
          <a:p>
            <a:pPr eaLnBrk="1" hangingPunct="1">
              <a:lnSpc>
                <a:spcPct val="90000"/>
              </a:lnSpc>
            </a:pPr>
            <a:r>
              <a:rPr lang="en-US" sz="2400" dirty="0" smtClean="0"/>
              <a:t>Land Use Changes</a:t>
            </a:r>
          </a:p>
          <a:p>
            <a:pPr eaLnBrk="1" hangingPunct="1">
              <a:lnSpc>
                <a:spcPct val="90000"/>
              </a:lnSpc>
              <a:buFontTx/>
              <a:buNone/>
            </a:pPr>
            <a:endParaRPr lang="en-US" sz="2400" dirty="0" smtClean="0"/>
          </a:p>
          <a:p>
            <a:pPr eaLnBrk="1" hangingPunct="1">
              <a:lnSpc>
                <a:spcPct val="90000"/>
              </a:lnSpc>
            </a:pPr>
            <a:r>
              <a:rPr lang="en-US" sz="2400" dirty="0" smtClean="0"/>
              <a:t>Training Infrastructure Improvements</a:t>
            </a:r>
          </a:p>
        </p:txBody>
      </p:sp>
      <p:sp>
        <p:nvSpPr>
          <p:cNvPr id="17412" name="Slide Number Placeholder 4"/>
          <p:cNvSpPr>
            <a:spLocks noGrp="1"/>
          </p:cNvSpPr>
          <p:nvPr>
            <p:ph type="sldNum" sz="quarter" idx="4294967295"/>
          </p:nvPr>
        </p:nvSpPr>
        <p:spPr bwMode="auto">
          <a:xfrm>
            <a:off x="7010400" y="6400800"/>
            <a:ext cx="1981200" cy="320675"/>
          </a:xfrm>
          <a:prstGeom prst="rect">
            <a:avLst/>
          </a:prstGeom>
          <a:noFill/>
          <a:ln>
            <a:miter lim="800000"/>
            <a:headEnd/>
            <a:tailEnd/>
          </a:ln>
        </p:spPr>
        <p:txBody>
          <a:bodyPr/>
          <a:lstStyle/>
          <a:p>
            <a:pPr algn="r"/>
            <a:fld id="{3C447DCF-2147-4425-B3FF-F7D427F5D846}" type="slidenum">
              <a:rPr lang="en-US" sz="1200">
                <a:solidFill>
                  <a:schemeClr val="bg1"/>
                </a:solidFill>
              </a:rPr>
              <a:pPr algn="r"/>
              <a:t>13</a:t>
            </a:fld>
            <a:endParaRPr lang="en-US" sz="1200">
              <a:solidFill>
                <a:schemeClr val="bg1"/>
              </a:solidFill>
            </a:endParaRPr>
          </a:p>
        </p:txBody>
      </p:sp>
      <p:cxnSp>
        <p:nvCxnSpPr>
          <p:cNvPr id="17413"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pic>
        <p:nvPicPr>
          <p:cNvPr id="17414" name="Picture 8" descr="Road Construction.jpg"/>
          <p:cNvPicPr>
            <a:picLocks noChangeAspect="1"/>
          </p:cNvPicPr>
          <p:nvPr/>
        </p:nvPicPr>
        <p:blipFill>
          <a:blip r:embed="rId3" cstate="print">
            <a:lum bright="-10000" contrast="10000"/>
          </a:blip>
          <a:srcRect/>
          <a:stretch>
            <a:fillRect/>
          </a:stretch>
        </p:blipFill>
        <p:spPr bwMode="auto">
          <a:xfrm>
            <a:off x="4724400" y="1647825"/>
            <a:ext cx="4419600" cy="466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839200" cy="923925"/>
          </a:xfrm>
        </p:spPr>
        <p:txBody>
          <a:bodyPr/>
          <a:lstStyle/>
          <a:p>
            <a:pPr>
              <a:defRPr/>
            </a:pPr>
            <a:r>
              <a:rPr lang="en-US" dirty="0" smtClean="0">
                <a:cs typeface="+mj-cs"/>
              </a:rPr>
              <a:t>Category 1: </a:t>
            </a:r>
            <a:br>
              <a:rPr lang="en-US" dirty="0" smtClean="0">
                <a:cs typeface="+mj-cs"/>
              </a:rPr>
            </a:br>
            <a:r>
              <a:rPr lang="en-US" dirty="0" smtClean="0">
                <a:cs typeface="+mj-cs"/>
              </a:rPr>
              <a:t>Stationing and Training Alternatives</a:t>
            </a:r>
            <a:endParaRPr lang="en-US" dirty="0">
              <a:cs typeface="+mj-cs"/>
            </a:endParaRPr>
          </a:p>
        </p:txBody>
      </p:sp>
      <p:sp>
        <p:nvSpPr>
          <p:cNvPr id="4" name="Rectangle 3"/>
          <p:cNvSpPr txBox="1">
            <a:spLocks noChangeArrowheads="1"/>
          </p:cNvSpPr>
          <p:nvPr/>
        </p:nvSpPr>
        <p:spPr bwMode="auto">
          <a:xfrm>
            <a:off x="2514600" y="2133600"/>
            <a:ext cx="6324600" cy="2590800"/>
          </a:xfrm>
          <a:prstGeom prst="rect">
            <a:avLst/>
          </a:prstGeom>
          <a:noFill/>
          <a:ln w="9525">
            <a:noFill/>
            <a:miter lim="800000"/>
            <a:headEnd/>
            <a:tailEnd/>
          </a:ln>
        </p:spPr>
        <p:txBody>
          <a:bodyPr lIns="0" tIns="0" rIns="0" bIns="0"/>
          <a:lstStyle/>
          <a:p>
            <a:pPr marL="7938" indent="-7938">
              <a:tabLst>
                <a:tab pos="457200" algn="l"/>
              </a:tabLst>
              <a:defRPr/>
            </a:pPr>
            <a:r>
              <a:rPr lang="en-US" sz="2400" b="1" dirty="0">
                <a:solidFill>
                  <a:schemeClr val="accent6">
                    <a:lumMod val="60000"/>
                    <a:lumOff val="40000"/>
                  </a:schemeClr>
                </a:solidFill>
                <a:latin typeface="Arial" charset="0"/>
                <a:ea typeface="MS PGothic" pitchFamily="34" charset="-128"/>
                <a:cs typeface="+mn-cs"/>
              </a:rPr>
              <a:t>No Action –</a:t>
            </a:r>
            <a:r>
              <a:rPr lang="en-US" sz="2400" b="1" dirty="0">
                <a:solidFill>
                  <a:schemeClr val="bg1"/>
                </a:solidFill>
                <a:latin typeface="Arial" charset="0"/>
                <a:ea typeface="MS PGothic" pitchFamily="34" charset="-128"/>
                <a:cs typeface="+mn-cs"/>
              </a:rPr>
              <a:t> </a:t>
            </a:r>
            <a:r>
              <a:rPr lang="en-US" sz="2200" dirty="0">
                <a:solidFill>
                  <a:schemeClr val="bg1"/>
                </a:solidFill>
                <a:latin typeface="Arial" charset="0"/>
                <a:ea typeface="MS PGothic" pitchFamily="34" charset="-128"/>
                <a:cs typeface="+mn-cs"/>
              </a:rPr>
              <a:t>No additional units stationed, deployment of one </a:t>
            </a:r>
            <a:r>
              <a:rPr lang="en-US" sz="2200" dirty="0" err="1">
                <a:solidFill>
                  <a:schemeClr val="bg1"/>
                </a:solidFill>
                <a:latin typeface="Arial" charset="0"/>
                <a:ea typeface="MS PGothic" pitchFamily="34" charset="-128"/>
                <a:cs typeface="+mn-cs"/>
              </a:rPr>
              <a:t>HBCT</a:t>
            </a:r>
            <a:r>
              <a:rPr lang="en-US" sz="2200" dirty="0">
                <a:solidFill>
                  <a:schemeClr val="bg1"/>
                </a:solidFill>
                <a:latin typeface="Arial" charset="0"/>
                <a:ea typeface="MS PGothic" pitchFamily="34" charset="-128"/>
                <a:cs typeface="+mn-cs"/>
              </a:rPr>
              <a:t>, one </a:t>
            </a:r>
            <a:r>
              <a:rPr lang="en-US" sz="2200" dirty="0" err="1">
                <a:solidFill>
                  <a:schemeClr val="bg1"/>
                </a:solidFill>
                <a:latin typeface="Arial" charset="0"/>
                <a:ea typeface="MS PGothic" pitchFamily="34" charset="-128"/>
                <a:cs typeface="+mn-cs"/>
              </a:rPr>
              <a:t>HBCT</a:t>
            </a:r>
            <a:r>
              <a:rPr lang="en-US" sz="2200" dirty="0">
                <a:solidFill>
                  <a:schemeClr val="bg1"/>
                </a:solidFill>
                <a:latin typeface="Arial" charset="0"/>
                <a:ea typeface="MS PGothic" pitchFamily="34" charset="-128"/>
                <a:cs typeface="+mn-cs"/>
              </a:rPr>
              <a:t> </a:t>
            </a:r>
            <a:r>
              <a:rPr lang="en-US" sz="2200" dirty="0" err="1">
                <a:solidFill>
                  <a:schemeClr val="bg1"/>
                </a:solidFill>
                <a:latin typeface="Arial" charset="0"/>
                <a:ea typeface="MS PGothic" pitchFamily="34" charset="-128"/>
                <a:cs typeface="+mn-cs"/>
              </a:rPr>
              <a:t>TDY</a:t>
            </a:r>
            <a:r>
              <a:rPr lang="en-US" sz="2200" dirty="0">
                <a:solidFill>
                  <a:schemeClr val="bg1"/>
                </a:solidFill>
                <a:latin typeface="Arial" charset="0"/>
                <a:ea typeface="MS PGothic" pitchFamily="34" charset="-128"/>
                <a:cs typeface="+mn-cs"/>
              </a:rPr>
              <a:t> training </a:t>
            </a:r>
          </a:p>
          <a:p>
            <a:pPr marL="7938" indent="-7938">
              <a:tabLst>
                <a:tab pos="457200" algn="l"/>
              </a:tabLst>
              <a:defRPr/>
            </a:pPr>
            <a:endParaRPr lang="en-US" sz="2400" kern="0" dirty="0">
              <a:solidFill>
                <a:schemeClr val="bg1"/>
              </a:solidFill>
              <a:latin typeface="+mn-lt"/>
              <a:ea typeface="+mn-ea"/>
              <a:cs typeface="+mn-cs"/>
            </a:endParaRPr>
          </a:p>
          <a:p>
            <a:pPr marL="7938" indent="-7938">
              <a:tabLst>
                <a:tab pos="457200" algn="l"/>
              </a:tabLst>
              <a:defRPr/>
            </a:pPr>
            <a:endParaRPr lang="en-US" sz="2400" kern="0" dirty="0">
              <a:solidFill>
                <a:schemeClr val="bg1"/>
              </a:solidFill>
              <a:latin typeface="+mn-lt"/>
              <a:ea typeface="+mn-ea"/>
              <a:cs typeface="+mn-cs"/>
            </a:endParaRPr>
          </a:p>
          <a:p>
            <a:pPr marL="7938" indent="-7938">
              <a:tabLst>
                <a:tab pos="457200" algn="l"/>
              </a:tabLst>
              <a:defRPr/>
            </a:pPr>
            <a:r>
              <a:rPr lang="en-US" sz="2400" b="1" dirty="0">
                <a:solidFill>
                  <a:schemeClr val="accent6">
                    <a:lumMod val="60000"/>
                    <a:lumOff val="40000"/>
                  </a:schemeClr>
                </a:solidFill>
                <a:latin typeface="Arial" charset="0"/>
                <a:ea typeface="MS PGothic" pitchFamily="34" charset="-128"/>
                <a:cs typeface="+mn-cs"/>
              </a:rPr>
              <a:t>No Deployment – </a:t>
            </a:r>
            <a:r>
              <a:rPr lang="en-US" sz="2200" dirty="0">
                <a:solidFill>
                  <a:schemeClr val="bg1"/>
                </a:solidFill>
                <a:latin typeface="Arial" charset="0"/>
                <a:ea typeface="MS PGothic" pitchFamily="34" charset="-128"/>
                <a:cs typeface="+mn-cs"/>
              </a:rPr>
              <a:t>No additional units stationed, no deployment, one </a:t>
            </a:r>
            <a:r>
              <a:rPr lang="en-US" sz="2200" dirty="0" smtClean="0">
                <a:solidFill>
                  <a:schemeClr val="bg1"/>
                </a:solidFill>
                <a:latin typeface="Arial" charset="0"/>
                <a:ea typeface="MS PGothic" pitchFamily="34" charset="-128"/>
                <a:cs typeface="+mn-cs"/>
              </a:rPr>
              <a:t>visiting HBCT training</a:t>
            </a:r>
            <a:endParaRPr lang="en-US" sz="2200" dirty="0">
              <a:solidFill>
                <a:schemeClr val="bg1"/>
              </a:solidFill>
              <a:latin typeface="Arial" charset="0"/>
              <a:ea typeface="MS PGothic" pitchFamily="34" charset="-128"/>
              <a:cs typeface="+mn-cs"/>
            </a:endParaRPr>
          </a:p>
        </p:txBody>
      </p:sp>
      <p:cxnSp>
        <p:nvCxnSpPr>
          <p:cNvPr id="18436"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sp>
        <p:nvSpPr>
          <p:cNvPr id="7" name="Isosceles Triangle 6"/>
          <p:cNvSpPr/>
          <p:nvPr/>
        </p:nvSpPr>
        <p:spPr>
          <a:xfrm rot="5400000">
            <a:off x="1874520" y="2115176"/>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Isosceles Triangle 7"/>
          <p:cNvSpPr/>
          <p:nvPr/>
        </p:nvSpPr>
        <p:spPr>
          <a:xfrm rot="5400000">
            <a:off x="1874520" y="3540746"/>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TextBox 8"/>
          <p:cNvSpPr txBox="1"/>
          <p:nvPr/>
        </p:nvSpPr>
        <p:spPr>
          <a:xfrm>
            <a:off x="685800" y="2055813"/>
            <a:ext cx="1049338" cy="585787"/>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ST-1</a:t>
            </a:r>
          </a:p>
        </p:txBody>
      </p:sp>
      <p:sp>
        <p:nvSpPr>
          <p:cNvPr id="10" name="TextBox 9"/>
          <p:cNvSpPr txBox="1"/>
          <p:nvPr/>
        </p:nvSpPr>
        <p:spPr>
          <a:xfrm>
            <a:off x="685800" y="3470275"/>
            <a:ext cx="1049338" cy="584200"/>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ST-2</a:t>
            </a:r>
          </a:p>
        </p:txBody>
      </p:sp>
      <p:pic>
        <p:nvPicPr>
          <p:cNvPr id="11" name="Picture 10" descr="MacGregor Range Infrastructure.jpg"/>
          <p:cNvPicPr>
            <a:picLocks noChangeAspect="1"/>
          </p:cNvPicPr>
          <p:nvPr/>
        </p:nvPicPr>
        <p:blipFill>
          <a:blip r:embed="rId3" cstate="print">
            <a:lum bright="-10000" contrast="20000"/>
          </a:blip>
          <a:srcRect/>
          <a:stretch>
            <a:fillRect/>
          </a:stretch>
        </p:blipFill>
        <p:spPr>
          <a:xfrm>
            <a:off x="0" y="5562600"/>
            <a:ext cx="9144000" cy="1295400"/>
          </a:xfrm>
          <a:prstGeom prst="rect">
            <a:avLst/>
          </a:prstGeom>
          <a:effectLst>
            <a:outerShdw blurRad="50800" dist="38100" dir="16200000" rotWithShape="0">
              <a:prstClr val="black">
                <a:alpha val="40000"/>
              </a:prstClr>
            </a:outerShdw>
          </a:effectLst>
        </p:spPr>
      </p:pic>
      <p:sp>
        <p:nvSpPr>
          <p:cNvPr id="18446"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FE148490-2FF9-47A1-B3D3-490C4534ED49}" type="slidenum">
              <a:rPr lang="en-US" sz="1200">
                <a:solidFill>
                  <a:schemeClr val="bg1"/>
                </a:solidFill>
              </a:rPr>
              <a:pPr algn="r"/>
              <a:t>14</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4">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923925"/>
          </a:xfrm>
        </p:spPr>
        <p:txBody>
          <a:bodyPr/>
          <a:lstStyle/>
          <a:p>
            <a:pPr>
              <a:defRPr/>
            </a:pPr>
            <a:r>
              <a:rPr lang="en-US" dirty="0" smtClean="0">
                <a:cs typeface="+mj-cs"/>
              </a:rPr>
              <a:t>Category 1: </a:t>
            </a:r>
            <a:br>
              <a:rPr lang="en-US" dirty="0" smtClean="0">
                <a:cs typeface="+mj-cs"/>
              </a:rPr>
            </a:br>
            <a:r>
              <a:rPr lang="en-US" dirty="0" smtClean="0">
                <a:cs typeface="+mj-cs"/>
              </a:rPr>
              <a:t>Stationing and Training Alternatives</a:t>
            </a:r>
            <a:endParaRPr lang="en-US" dirty="0">
              <a:cs typeface="+mj-cs"/>
            </a:endParaRPr>
          </a:p>
        </p:txBody>
      </p:sp>
      <p:sp>
        <p:nvSpPr>
          <p:cNvPr id="4" name="Rectangle 3"/>
          <p:cNvSpPr txBox="1">
            <a:spLocks noChangeArrowheads="1"/>
          </p:cNvSpPr>
          <p:nvPr/>
        </p:nvSpPr>
        <p:spPr bwMode="auto">
          <a:xfrm>
            <a:off x="2430463" y="2133600"/>
            <a:ext cx="6629400" cy="2590800"/>
          </a:xfrm>
          <a:prstGeom prst="rect">
            <a:avLst/>
          </a:prstGeom>
          <a:noFill/>
          <a:ln w="9525">
            <a:noFill/>
            <a:miter lim="800000"/>
            <a:headEnd/>
            <a:tailEnd/>
          </a:ln>
        </p:spPr>
        <p:txBody>
          <a:bodyPr lIns="0" tIns="0" rIns="0" bIns="0"/>
          <a:lstStyle/>
          <a:p>
            <a:pPr marL="7938" indent="-7938">
              <a:tabLst>
                <a:tab pos="457200" algn="l"/>
              </a:tabLst>
              <a:defRPr/>
            </a:pPr>
            <a:r>
              <a:rPr lang="en-US" sz="2400" b="1" kern="0" dirty="0">
                <a:solidFill>
                  <a:schemeClr val="accent6">
                    <a:lumMod val="60000"/>
                    <a:lumOff val="40000"/>
                  </a:schemeClr>
                </a:solidFill>
                <a:latin typeface="+mn-lt"/>
                <a:ea typeface="+mn-ea"/>
                <a:cs typeface="+mn-cs"/>
              </a:rPr>
              <a:t>Additional Stryker – </a:t>
            </a:r>
            <a:r>
              <a:rPr lang="en-US" sz="2200" kern="0" dirty="0">
                <a:solidFill>
                  <a:schemeClr val="bg1"/>
                </a:solidFill>
                <a:latin typeface="+mn-lt"/>
                <a:ea typeface="+mn-ea"/>
                <a:cs typeface="+mn-cs"/>
              </a:rPr>
              <a:t>A</a:t>
            </a:r>
            <a:r>
              <a:rPr lang="en-US" sz="2200" dirty="0">
                <a:solidFill>
                  <a:schemeClr val="bg1"/>
                </a:solidFill>
                <a:latin typeface="Arial" charset="0"/>
                <a:ea typeface="MS PGothic" pitchFamily="34" charset="-128"/>
                <a:cs typeface="+mn-cs"/>
              </a:rPr>
              <a:t>dds one SBCT stationed at Fort Bliss, no deployment, one </a:t>
            </a:r>
            <a:r>
              <a:rPr lang="en-US" sz="2200" dirty="0" smtClean="0">
                <a:solidFill>
                  <a:schemeClr val="bg1"/>
                </a:solidFill>
                <a:latin typeface="Arial" charset="0"/>
                <a:ea typeface="MS PGothic" pitchFamily="34" charset="-128"/>
                <a:cs typeface="+mn-cs"/>
              </a:rPr>
              <a:t>visiting HBCT training </a:t>
            </a:r>
            <a:endParaRPr lang="en-US" sz="2200" kern="0" dirty="0">
              <a:solidFill>
                <a:schemeClr val="bg1"/>
              </a:solidFill>
              <a:latin typeface="+mn-lt"/>
              <a:ea typeface="+mn-ea"/>
              <a:cs typeface="+mn-cs"/>
            </a:endParaRPr>
          </a:p>
          <a:p>
            <a:pPr marL="7938" indent="-7938">
              <a:tabLst>
                <a:tab pos="457200" algn="l"/>
              </a:tabLst>
              <a:defRPr/>
            </a:pPr>
            <a:endParaRPr lang="en-US" sz="2400" kern="0" dirty="0">
              <a:solidFill>
                <a:schemeClr val="bg1"/>
              </a:solidFill>
              <a:latin typeface="+mn-lt"/>
              <a:ea typeface="+mn-ea"/>
              <a:cs typeface="+mn-cs"/>
            </a:endParaRPr>
          </a:p>
          <a:p>
            <a:pPr marL="7938" indent="-7938">
              <a:tabLst>
                <a:tab pos="457200" algn="l"/>
              </a:tabLst>
              <a:defRPr/>
            </a:pPr>
            <a:endParaRPr lang="en-US" sz="2400" kern="0" dirty="0">
              <a:solidFill>
                <a:schemeClr val="bg1"/>
              </a:solidFill>
              <a:latin typeface="+mn-lt"/>
              <a:ea typeface="+mn-ea"/>
              <a:cs typeface="+mn-cs"/>
            </a:endParaRPr>
          </a:p>
          <a:p>
            <a:pPr marL="7938" indent="-7938">
              <a:tabLst>
                <a:tab pos="457200" algn="l"/>
              </a:tabLst>
              <a:defRPr/>
            </a:pPr>
            <a:r>
              <a:rPr lang="en-US" sz="2400" b="1" dirty="0">
                <a:solidFill>
                  <a:schemeClr val="accent6">
                    <a:lumMod val="60000"/>
                    <a:lumOff val="40000"/>
                  </a:schemeClr>
                </a:solidFill>
                <a:latin typeface="Arial" charset="0"/>
                <a:ea typeface="MS PGothic" pitchFamily="34" charset="-128"/>
                <a:cs typeface="+mn-cs"/>
              </a:rPr>
              <a:t>Additional Units – </a:t>
            </a:r>
            <a:r>
              <a:rPr lang="en-US" sz="2200" dirty="0" smtClean="0">
                <a:solidFill>
                  <a:schemeClr val="bg1"/>
                </a:solidFill>
                <a:latin typeface="Arial" charset="0"/>
                <a:ea typeface="MS PGothic" pitchFamily="34" charset="-128"/>
                <a:cs typeface="+mn-cs"/>
              </a:rPr>
              <a:t>A second SBCT, </a:t>
            </a:r>
            <a:r>
              <a:rPr lang="en-US" sz="2200" dirty="0">
                <a:solidFill>
                  <a:schemeClr val="bg1"/>
                </a:solidFill>
                <a:latin typeface="Arial" charset="0"/>
                <a:ea typeface="MS PGothic" pitchFamily="34" charset="-128"/>
                <a:cs typeface="+mn-cs"/>
              </a:rPr>
              <a:t>one Fires Brigade, and 3 </a:t>
            </a:r>
            <a:r>
              <a:rPr lang="en-US" sz="2200" dirty="0" smtClean="0">
                <a:solidFill>
                  <a:schemeClr val="bg1"/>
                </a:solidFill>
                <a:latin typeface="Arial" charset="0"/>
                <a:ea typeface="MS PGothic" pitchFamily="34" charset="-128"/>
                <a:cs typeface="+mn-cs"/>
              </a:rPr>
              <a:t>additional SBEs </a:t>
            </a:r>
            <a:r>
              <a:rPr lang="en-US" sz="2200" dirty="0">
                <a:solidFill>
                  <a:schemeClr val="bg1"/>
                </a:solidFill>
                <a:latin typeface="Arial" charset="0"/>
                <a:ea typeface="MS PGothic" pitchFamily="34" charset="-128"/>
                <a:cs typeface="+mn-cs"/>
              </a:rPr>
              <a:t>stationed at Fort Bliss, no deployment, two </a:t>
            </a:r>
            <a:r>
              <a:rPr lang="en-US" sz="2200" dirty="0" smtClean="0">
                <a:solidFill>
                  <a:schemeClr val="bg1"/>
                </a:solidFill>
                <a:latin typeface="Arial" charset="0"/>
                <a:ea typeface="MS PGothic" pitchFamily="34" charset="-128"/>
                <a:cs typeface="+mn-cs"/>
              </a:rPr>
              <a:t>visiting HBCT training</a:t>
            </a:r>
            <a:endParaRPr lang="en-US" sz="2200" kern="0" dirty="0">
              <a:solidFill>
                <a:schemeClr val="bg1"/>
              </a:solidFill>
              <a:latin typeface="+mn-lt"/>
              <a:ea typeface="+mn-ea"/>
              <a:cs typeface="+mn-cs"/>
            </a:endParaRPr>
          </a:p>
        </p:txBody>
      </p:sp>
      <p:cxnSp>
        <p:nvCxnSpPr>
          <p:cNvPr id="19460"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sp>
        <p:nvSpPr>
          <p:cNvPr id="7" name="Isosceles Triangle 6"/>
          <p:cNvSpPr/>
          <p:nvPr/>
        </p:nvSpPr>
        <p:spPr>
          <a:xfrm rot="5400000">
            <a:off x="1790360" y="2087880"/>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Isosceles Triangle 7"/>
          <p:cNvSpPr/>
          <p:nvPr/>
        </p:nvSpPr>
        <p:spPr>
          <a:xfrm rot="5400000">
            <a:off x="1790360" y="3513450"/>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TextBox 8"/>
          <p:cNvSpPr txBox="1"/>
          <p:nvPr/>
        </p:nvSpPr>
        <p:spPr>
          <a:xfrm>
            <a:off x="601663" y="2028825"/>
            <a:ext cx="1049337" cy="585788"/>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ST-3</a:t>
            </a:r>
          </a:p>
        </p:txBody>
      </p:sp>
      <p:sp>
        <p:nvSpPr>
          <p:cNvPr id="10" name="TextBox 9"/>
          <p:cNvSpPr txBox="1"/>
          <p:nvPr/>
        </p:nvSpPr>
        <p:spPr>
          <a:xfrm>
            <a:off x="601663" y="3443288"/>
            <a:ext cx="1049337" cy="584200"/>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ST-4</a:t>
            </a:r>
          </a:p>
        </p:txBody>
      </p:sp>
      <p:pic>
        <p:nvPicPr>
          <p:cNvPr id="11" name="Picture 10" descr="MacGregor Range Infrastructure.jpg"/>
          <p:cNvPicPr>
            <a:picLocks noChangeAspect="1"/>
          </p:cNvPicPr>
          <p:nvPr/>
        </p:nvPicPr>
        <p:blipFill>
          <a:blip r:embed="rId3" cstate="print">
            <a:lum bright="-10000" contrast="20000"/>
          </a:blip>
          <a:srcRect/>
          <a:stretch>
            <a:fillRect/>
          </a:stretch>
        </p:blipFill>
        <p:spPr>
          <a:xfrm>
            <a:off x="0" y="5562600"/>
            <a:ext cx="9144000" cy="1295400"/>
          </a:xfrm>
          <a:prstGeom prst="rect">
            <a:avLst/>
          </a:prstGeom>
          <a:effectLst>
            <a:outerShdw blurRad="50800" dist="38100" dir="16200000" rotWithShape="0">
              <a:prstClr val="black">
                <a:alpha val="40000"/>
              </a:prstClr>
            </a:outerShdw>
          </a:effectLst>
        </p:spPr>
      </p:pic>
      <p:sp>
        <p:nvSpPr>
          <p:cNvPr id="19470"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9EAC2F43-22EB-41B9-8371-A716E2D1582F}" type="slidenum">
              <a:rPr lang="en-US" sz="1200">
                <a:solidFill>
                  <a:schemeClr val="bg1"/>
                </a:solidFill>
              </a:rPr>
              <a:pPr algn="r"/>
              <a:t>15</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1447801"/>
          </a:xfrm>
        </p:spPr>
        <p:txBody>
          <a:bodyPr/>
          <a:lstStyle/>
          <a:p>
            <a:pPr>
              <a:defRPr/>
            </a:pPr>
            <a:r>
              <a:rPr lang="en-US" dirty="0" smtClean="0">
                <a:cs typeface="+mj-cs"/>
              </a:rPr>
              <a:t>Category 1: </a:t>
            </a:r>
            <a:br>
              <a:rPr lang="en-US" dirty="0" smtClean="0">
                <a:cs typeface="+mj-cs"/>
              </a:rPr>
            </a:br>
            <a:r>
              <a:rPr lang="en-US" dirty="0" smtClean="0">
                <a:cs typeface="+mj-cs"/>
              </a:rPr>
              <a:t>Stationing and Training Alternatives</a:t>
            </a:r>
            <a:br>
              <a:rPr lang="en-US" dirty="0" smtClean="0">
                <a:cs typeface="+mj-cs"/>
              </a:rPr>
            </a:br>
            <a:r>
              <a:rPr lang="en-US" dirty="0" smtClean="0">
                <a:cs typeface="+mj-cs"/>
              </a:rPr>
              <a:t>Population Summary</a:t>
            </a:r>
            <a:endParaRPr lang="en-US" dirty="0">
              <a:cs typeface="+mj-cs"/>
            </a:endParaRPr>
          </a:p>
        </p:txBody>
      </p:sp>
      <p:sp>
        <p:nvSpPr>
          <p:cNvPr id="4" name="Rectangle 3"/>
          <p:cNvSpPr txBox="1">
            <a:spLocks noChangeArrowheads="1"/>
          </p:cNvSpPr>
          <p:nvPr/>
        </p:nvSpPr>
        <p:spPr bwMode="auto">
          <a:xfrm>
            <a:off x="2430463" y="2133600"/>
            <a:ext cx="6629400" cy="2590800"/>
          </a:xfrm>
          <a:prstGeom prst="rect">
            <a:avLst/>
          </a:prstGeom>
          <a:noFill/>
          <a:ln w="9525">
            <a:noFill/>
            <a:miter lim="800000"/>
            <a:headEnd/>
            <a:tailEnd/>
          </a:ln>
        </p:spPr>
        <p:txBody>
          <a:bodyPr lIns="0" tIns="0" rIns="0" bIns="0"/>
          <a:lstStyle/>
          <a:p>
            <a:pPr marL="7938" indent="-7938">
              <a:tabLst>
                <a:tab pos="457200" algn="l"/>
              </a:tabLst>
              <a:defRPr/>
            </a:pPr>
            <a:endParaRPr lang="en-US" sz="2200" kern="0" dirty="0">
              <a:solidFill>
                <a:schemeClr val="bg1"/>
              </a:solidFill>
              <a:latin typeface="+mn-lt"/>
              <a:ea typeface="+mn-ea"/>
              <a:cs typeface="+mn-cs"/>
            </a:endParaRPr>
          </a:p>
        </p:txBody>
      </p:sp>
      <p:cxnSp>
        <p:nvCxnSpPr>
          <p:cNvPr id="19460"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pic>
        <p:nvPicPr>
          <p:cNvPr id="11" name="Picture 10" descr="MacGregor Range Infrastructure.jpg"/>
          <p:cNvPicPr>
            <a:picLocks noChangeAspect="1"/>
          </p:cNvPicPr>
          <p:nvPr/>
        </p:nvPicPr>
        <p:blipFill>
          <a:blip r:embed="rId3" cstate="print">
            <a:lum bright="-10000" contrast="20000"/>
          </a:blip>
          <a:srcRect/>
          <a:stretch>
            <a:fillRect/>
          </a:stretch>
        </p:blipFill>
        <p:spPr>
          <a:xfrm>
            <a:off x="0" y="5562600"/>
            <a:ext cx="9144000" cy="1295400"/>
          </a:xfrm>
          <a:prstGeom prst="rect">
            <a:avLst/>
          </a:prstGeom>
          <a:effectLst>
            <a:outerShdw blurRad="50800" dist="38100" dir="16200000" rotWithShape="0">
              <a:prstClr val="black">
                <a:alpha val="40000"/>
              </a:prstClr>
            </a:outerShdw>
          </a:effectLst>
        </p:spPr>
      </p:pic>
      <p:sp>
        <p:nvSpPr>
          <p:cNvPr id="19470"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9EAC2F43-22EB-41B9-8371-A716E2D1582F}" type="slidenum">
              <a:rPr lang="en-US" sz="1200">
                <a:solidFill>
                  <a:schemeClr val="bg1"/>
                </a:solidFill>
              </a:rPr>
              <a:pPr algn="r"/>
              <a:t>16</a:t>
            </a:fld>
            <a:endParaRPr lang="en-US" sz="1200">
              <a:solidFill>
                <a:schemeClr val="bg1"/>
              </a:solidFill>
            </a:endParaRPr>
          </a:p>
        </p:txBody>
      </p:sp>
      <p:graphicFrame>
        <p:nvGraphicFramePr>
          <p:cNvPr id="12" name="Table 11"/>
          <p:cNvGraphicFramePr>
            <a:graphicFrameLocks noGrp="1"/>
          </p:cNvGraphicFramePr>
          <p:nvPr/>
        </p:nvGraphicFramePr>
        <p:xfrm>
          <a:off x="838200" y="2209800"/>
          <a:ext cx="6705600" cy="2590800"/>
        </p:xfrm>
        <a:graphic>
          <a:graphicData uri="http://schemas.openxmlformats.org/drawingml/2006/table">
            <a:tbl>
              <a:tblPr firstRow="1" bandRow="1">
                <a:tableStyleId>{5C22544A-7EE6-4342-B048-85BDC9FD1C3A}</a:tableStyleId>
              </a:tblPr>
              <a:tblGrid>
                <a:gridCol w="1295400"/>
                <a:gridCol w="609600"/>
                <a:gridCol w="609600"/>
                <a:gridCol w="685800"/>
                <a:gridCol w="990600"/>
                <a:gridCol w="838200"/>
                <a:gridCol w="838200"/>
                <a:gridCol w="838200"/>
              </a:tblGrid>
              <a:tr h="431800">
                <a:tc rowSpan="2">
                  <a:txBody>
                    <a:bodyPr/>
                    <a:lstStyle/>
                    <a:p>
                      <a:pPr marL="0" marR="0" algn="ctr">
                        <a:spcBef>
                          <a:spcPts val="0"/>
                        </a:spcBef>
                        <a:spcAft>
                          <a:spcPts val="0"/>
                        </a:spcAft>
                      </a:pPr>
                      <a:r>
                        <a:rPr lang="en-US" sz="1200" dirty="0">
                          <a:solidFill>
                            <a:schemeClr val="accent3"/>
                          </a:solidFill>
                          <a:latin typeface="Arial"/>
                          <a:ea typeface="Times New Roman"/>
                          <a:cs typeface="Times New Roman"/>
                        </a:rPr>
                        <a:t>ALTERNATIVES</a:t>
                      </a:r>
                      <a:endParaRPr lang="en-US" sz="1200" dirty="0">
                        <a:solidFill>
                          <a:schemeClr val="accent3"/>
                        </a:solidFill>
                        <a:latin typeface="Times New Roman"/>
                        <a:ea typeface="Times New Roman"/>
                        <a:cs typeface="Times New Roman"/>
                      </a:endParaRPr>
                    </a:p>
                  </a:txBody>
                  <a:tcPr marL="68580" marR="68580" marT="0" marB="0" anchor="ctr"/>
                </a:tc>
                <a:tc gridSpan="3">
                  <a:txBody>
                    <a:bodyPr/>
                    <a:lstStyle/>
                    <a:p>
                      <a:pPr marL="0" marR="0" algn="ctr">
                        <a:spcBef>
                          <a:spcPts val="0"/>
                        </a:spcBef>
                        <a:spcAft>
                          <a:spcPts val="0"/>
                        </a:spcAft>
                      </a:pPr>
                      <a:r>
                        <a:rPr lang="en-US" sz="1200" dirty="0">
                          <a:solidFill>
                            <a:schemeClr val="accent3"/>
                          </a:solidFill>
                          <a:latin typeface="Arial"/>
                          <a:ea typeface="Times New Roman"/>
                          <a:cs typeface="Times New Roman"/>
                        </a:rPr>
                        <a:t>UNITS</a:t>
                      </a:r>
                      <a:endParaRPr lang="en-US" sz="1200" dirty="0">
                        <a:solidFill>
                          <a:schemeClr val="accent3"/>
                        </a:solidFill>
                        <a:latin typeface="Times New Roman"/>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200" dirty="0">
                          <a:solidFill>
                            <a:schemeClr val="accent3"/>
                          </a:solidFill>
                          <a:latin typeface="Arial"/>
                          <a:ea typeface="Times New Roman"/>
                          <a:cs typeface="Times New Roman"/>
                        </a:rPr>
                        <a:t>PERMANENT POPULATION</a:t>
                      </a:r>
                      <a:endParaRPr lang="en-US" sz="1200" dirty="0">
                        <a:solidFill>
                          <a:schemeClr val="accent3"/>
                        </a:solidFill>
                        <a:latin typeface="Times New Roman"/>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31800">
                <a:tc vMerge="1">
                  <a:txBody>
                    <a:bodyPr/>
                    <a:lstStyle/>
                    <a:p>
                      <a:endParaRPr lang="en-US"/>
                    </a:p>
                  </a:txBody>
                  <a:tcPr/>
                </a:tc>
                <a:tc>
                  <a:txBody>
                    <a:bodyPr/>
                    <a:lstStyle/>
                    <a:p>
                      <a:pPr marL="0" marR="0" algn="ctr">
                        <a:spcBef>
                          <a:spcPts val="0"/>
                        </a:spcBef>
                        <a:spcAft>
                          <a:spcPts val="0"/>
                        </a:spcAft>
                      </a:pPr>
                      <a:r>
                        <a:rPr lang="en-US" sz="1200">
                          <a:latin typeface="Arial"/>
                          <a:ea typeface="Times New Roman"/>
                          <a:cs typeface="Times New Roman"/>
                        </a:rPr>
                        <a:t>HBCT</a:t>
                      </a:r>
                      <a:endParaRPr lang="en-US" sz="12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Times New Roman"/>
                        </a:rPr>
                        <a:t>IBCT</a:t>
                      </a:r>
                      <a:endParaRPr lang="en-US" sz="12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Times New Roman"/>
                        </a:rPr>
                        <a:t>SBCT</a:t>
                      </a:r>
                      <a:endParaRPr lang="en-US" sz="12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Times New Roman"/>
                        </a:rPr>
                        <a:t>Military</a:t>
                      </a:r>
                      <a:endParaRPr lang="en-US" sz="12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Times New Roman"/>
                        </a:rPr>
                        <a:t>Other Personnel</a:t>
                      </a:r>
                      <a:endParaRPr lang="en-US" sz="12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Times New Roman"/>
                        </a:rPr>
                        <a:t>Military Family</a:t>
                      </a:r>
                      <a:endParaRPr lang="en-US" sz="12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Times New Roman"/>
                        </a:rPr>
                        <a:t>Total</a:t>
                      </a:r>
                      <a:endParaRPr lang="en-US" sz="1200">
                        <a:latin typeface="Times New Roman"/>
                        <a:ea typeface="Times New Roman"/>
                        <a:cs typeface="Times New Roman"/>
                      </a:endParaRPr>
                    </a:p>
                  </a:txBody>
                  <a:tcPr marL="68580" marR="68580" marT="0" marB="0" anchor="ctr"/>
                </a:tc>
              </a:tr>
              <a:tr h="431800">
                <a:tc>
                  <a:txBody>
                    <a:bodyPr/>
                    <a:lstStyle/>
                    <a:p>
                      <a:pPr marL="0" marR="0">
                        <a:spcBef>
                          <a:spcPts val="0"/>
                        </a:spcBef>
                        <a:spcAft>
                          <a:spcPts val="0"/>
                        </a:spcAft>
                      </a:pPr>
                      <a:r>
                        <a:rPr lang="en-US" sz="1200">
                          <a:latin typeface="Arial"/>
                          <a:ea typeface="Times New Roman"/>
                          <a:cs typeface="Times New Roman"/>
                        </a:rPr>
                        <a:t>ST-1</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4</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2</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40,500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17,400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61,600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119,500</a:t>
                      </a:r>
                      <a:endParaRPr lang="en-US" sz="1200">
                        <a:latin typeface="Times New Roman"/>
                        <a:ea typeface="Times New Roman"/>
                        <a:cs typeface="Times New Roman"/>
                      </a:endParaRPr>
                    </a:p>
                  </a:txBody>
                  <a:tcPr marL="68580" marR="68580" marT="0" marB="0"/>
                </a:tc>
              </a:tr>
              <a:tr h="431800">
                <a:tc>
                  <a:txBody>
                    <a:bodyPr/>
                    <a:lstStyle/>
                    <a:p>
                      <a:pPr marL="0" marR="0">
                        <a:spcBef>
                          <a:spcPts val="0"/>
                        </a:spcBef>
                        <a:spcAft>
                          <a:spcPts val="0"/>
                        </a:spcAft>
                      </a:pPr>
                      <a:r>
                        <a:rPr lang="en-US" sz="1200">
                          <a:latin typeface="Arial"/>
                          <a:ea typeface="Times New Roman"/>
                          <a:cs typeface="Times New Roman"/>
                        </a:rPr>
                        <a:t>ST-2</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4</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2</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40,500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17,400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61,600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119,500</a:t>
                      </a:r>
                      <a:endParaRPr lang="en-US" sz="1200">
                        <a:latin typeface="Times New Roman"/>
                        <a:ea typeface="Times New Roman"/>
                        <a:cs typeface="Times New Roman"/>
                      </a:endParaRPr>
                    </a:p>
                  </a:txBody>
                  <a:tcPr marL="68580" marR="68580" marT="0" marB="0"/>
                </a:tc>
              </a:tr>
              <a:tr h="431800">
                <a:tc>
                  <a:txBody>
                    <a:bodyPr/>
                    <a:lstStyle/>
                    <a:p>
                      <a:pPr marL="0" marR="0">
                        <a:spcBef>
                          <a:spcPts val="0"/>
                        </a:spcBef>
                        <a:spcAft>
                          <a:spcPts val="0"/>
                        </a:spcAft>
                      </a:pPr>
                      <a:r>
                        <a:rPr lang="en-US" sz="1200">
                          <a:latin typeface="Arial"/>
                          <a:ea typeface="Times New Roman"/>
                          <a:cs typeface="Times New Roman"/>
                        </a:rPr>
                        <a:t>ST-3</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4</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2</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1</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44,600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19,200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67,800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131,600</a:t>
                      </a:r>
                      <a:endParaRPr lang="en-US" sz="1200">
                        <a:latin typeface="Times New Roman"/>
                        <a:ea typeface="Times New Roman"/>
                        <a:cs typeface="Times New Roman"/>
                      </a:endParaRPr>
                    </a:p>
                  </a:txBody>
                  <a:tcPr marL="68580" marR="68580" marT="0" marB="0"/>
                </a:tc>
              </a:tr>
              <a:tr h="431800">
                <a:tc>
                  <a:txBody>
                    <a:bodyPr/>
                    <a:lstStyle/>
                    <a:p>
                      <a:pPr marL="0" marR="0">
                        <a:spcBef>
                          <a:spcPts val="0"/>
                        </a:spcBef>
                        <a:spcAft>
                          <a:spcPts val="0"/>
                        </a:spcAft>
                      </a:pPr>
                      <a:r>
                        <a:rPr lang="en-US" sz="1200">
                          <a:latin typeface="Arial"/>
                          <a:ea typeface="Times New Roman"/>
                          <a:cs typeface="Times New Roman"/>
                        </a:rPr>
                        <a:t>ST-4</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4</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2</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2</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51,800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22,300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latin typeface="Arial"/>
                          <a:ea typeface="Times New Roman"/>
                          <a:cs typeface="Times New Roman"/>
                        </a:rPr>
                        <a:t>78,700</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latin typeface="Arial"/>
                          <a:ea typeface="Times New Roman"/>
                          <a:cs typeface="Times New Roman"/>
                        </a:rPr>
                        <a:t>152,800</a:t>
                      </a:r>
                      <a:endParaRPr lang="en-US" sz="12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923925"/>
          </a:xfrm>
        </p:spPr>
        <p:txBody>
          <a:bodyPr/>
          <a:lstStyle/>
          <a:p>
            <a:pPr>
              <a:defRPr/>
            </a:pPr>
            <a:r>
              <a:rPr lang="en-US" dirty="0" smtClean="0">
                <a:cs typeface="+mj-cs"/>
              </a:rPr>
              <a:t>Category 2: </a:t>
            </a:r>
            <a:br>
              <a:rPr lang="en-US" dirty="0" smtClean="0">
                <a:cs typeface="+mj-cs"/>
              </a:rPr>
            </a:br>
            <a:r>
              <a:rPr lang="en-US" dirty="0" smtClean="0">
                <a:cs typeface="+mj-cs"/>
              </a:rPr>
              <a:t>Land Use Change Alternatives</a:t>
            </a:r>
            <a:endParaRPr lang="en-US" dirty="0">
              <a:cs typeface="+mj-cs"/>
            </a:endParaRPr>
          </a:p>
        </p:txBody>
      </p:sp>
      <p:sp>
        <p:nvSpPr>
          <p:cNvPr id="4" name="Rectangle 3"/>
          <p:cNvSpPr txBox="1">
            <a:spLocks noChangeArrowheads="1"/>
          </p:cNvSpPr>
          <p:nvPr/>
        </p:nvSpPr>
        <p:spPr bwMode="auto">
          <a:xfrm>
            <a:off x="2362200" y="1752600"/>
            <a:ext cx="6781800" cy="4038600"/>
          </a:xfrm>
          <a:prstGeom prst="rect">
            <a:avLst/>
          </a:prstGeom>
          <a:noFill/>
          <a:ln w="9525">
            <a:noFill/>
            <a:miter lim="800000"/>
            <a:headEnd/>
            <a:tailEnd/>
          </a:ln>
        </p:spPr>
        <p:txBody>
          <a:bodyPr lIns="0" tIns="0" rIns="0" bIns="0"/>
          <a:lstStyle/>
          <a:p>
            <a:pPr marL="7938" indent="-7938">
              <a:spcBef>
                <a:spcPts val="2400"/>
              </a:spcBef>
              <a:tabLst>
                <a:tab pos="457200" algn="l"/>
              </a:tabLst>
              <a:defRPr/>
            </a:pPr>
            <a:r>
              <a:rPr lang="en-US" sz="2400" b="1" dirty="0">
                <a:solidFill>
                  <a:schemeClr val="accent6">
                    <a:lumMod val="60000"/>
                    <a:lumOff val="40000"/>
                  </a:schemeClr>
                </a:solidFill>
                <a:latin typeface="Arial" charset="0"/>
                <a:ea typeface="MS PGothic" pitchFamily="34" charset="-128"/>
                <a:cs typeface="+mn-cs"/>
              </a:rPr>
              <a:t>No Action</a:t>
            </a:r>
          </a:p>
          <a:p>
            <a:pPr marL="7938" indent="-7938">
              <a:spcBef>
                <a:spcPts val="2400"/>
              </a:spcBef>
              <a:tabLst>
                <a:tab pos="457200" algn="l"/>
              </a:tabLst>
              <a:defRPr/>
            </a:pPr>
            <a:r>
              <a:rPr lang="en-US" sz="2400" b="1" dirty="0">
                <a:solidFill>
                  <a:schemeClr val="accent6">
                    <a:lumMod val="60000"/>
                    <a:lumOff val="40000"/>
                  </a:schemeClr>
                </a:solidFill>
                <a:latin typeface="Arial" charset="0"/>
                <a:ea typeface="MS PGothic" pitchFamily="34" charset="-128"/>
                <a:cs typeface="+mn-cs"/>
              </a:rPr>
              <a:t>Southeast and Northeast McGregor Range</a:t>
            </a:r>
            <a:r>
              <a:rPr lang="en-US" sz="2200" dirty="0">
                <a:solidFill>
                  <a:schemeClr val="accent6">
                    <a:lumMod val="60000"/>
                    <a:lumOff val="40000"/>
                  </a:schemeClr>
                </a:solidFill>
                <a:latin typeface="Arial" charset="0"/>
                <a:ea typeface="MS PGothic" pitchFamily="34" charset="-128"/>
                <a:cs typeface="+mn-cs"/>
              </a:rPr>
              <a:t> – </a:t>
            </a:r>
            <a:r>
              <a:rPr lang="en-US" sz="2200" dirty="0">
                <a:solidFill>
                  <a:schemeClr val="bg1"/>
                </a:solidFill>
                <a:latin typeface="Arial" charset="0"/>
                <a:ea typeface="MS PGothic" pitchFamily="34" charset="-128"/>
                <a:cs typeface="+mn-cs"/>
              </a:rPr>
              <a:t>Allows 4 km</a:t>
            </a:r>
            <a:r>
              <a:rPr lang="en-US" sz="2200" baseline="30000" dirty="0">
                <a:solidFill>
                  <a:schemeClr val="bg1"/>
                </a:solidFill>
                <a:latin typeface="Arial" charset="0"/>
                <a:ea typeface="MS PGothic" pitchFamily="34" charset="-128"/>
                <a:cs typeface="+mn-cs"/>
              </a:rPr>
              <a:t>2</a:t>
            </a:r>
            <a:r>
              <a:rPr lang="en-US" sz="2200" dirty="0">
                <a:solidFill>
                  <a:schemeClr val="bg1"/>
                </a:solidFill>
                <a:latin typeface="Arial" charset="0"/>
                <a:ea typeface="MS PGothic" pitchFamily="34" charset="-128"/>
                <a:cs typeface="+mn-cs"/>
              </a:rPr>
              <a:t> of  fixed sites in Southeast McGregor Range and fixed sites in Sacramento Mountains North of Hwy 506</a:t>
            </a:r>
          </a:p>
          <a:p>
            <a:pPr marL="7938" indent="-7938">
              <a:spcBef>
                <a:spcPts val="2400"/>
              </a:spcBef>
              <a:tabLst>
                <a:tab pos="457200" algn="l"/>
              </a:tabLst>
              <a:defRPr/>
            </a:pPr>
            <a:r>
              <a:rPr lang="en-US" sz="2400" b="1" dirty="0">
                <a:solidFill>
                  <a:schemeClr val="accent6">
                    <a:lumMod val="60000"/>
                    <a:lumOff val="40000"/>
                  </a:schemeClr>
                </a:solidFill>
                <a:latin typeface="Arial" charset="0"/>
                <a:ea typeface="MS PGothic" pitchFamily="34" charset="-128"/>
                <a:cs typeface="+mn-cs"/>
              </a:rPr>
              <a:t>Northeast McGregor Range North of Hwy 506 </a:t>
            </a:r>
            <a:r>
              <a:rPr lang="en-US" sz="2200" dirty="0">
                <a:solidFill>
                  <a:schemeClr val="bg1"/>
                </a:solidFill>
                <a:latin typeface="Arial" charset="0"/>
                <a:ea typeface="MS PGothic" pitchFamily="34" charset="-128"/>
                <a:cs typeface="+mn-cs"/>
              </a:rPr>
              <a:t>LU-2, plus allows Controlled FTX, Mission Support, and Live  Fire; 5 km</a:t>
            </a:r>
            <a:r>
              <a:rPr lang="en-US" sz="2200" baseline="30000" dirty="0">
                <a:solidFill>
                  <a:schemeClr val="bg1"/>
                </a:solidFill>
                <a:latin typeface="Arial" charset="0"/>
                <a:ea typeface="MS PGothic" pitchFamily="34" charset="-128"/>
                <a:cs typeface="+mn-cs"/>
              </a:rPr>
              <a:t>2</a:t>
            </a:r>
            <a:r>
              <a:rPr lang="en-US" sz="2200" dirty="0">
                <a:solidFill>
                  <a:schemeClr val="bg1"/>
                </a:solidFill>
                <a:latin typeface="Arial" charset="0"/>
                <a:ea typeface="MS PGothic" pitchFamily="34" charset="-128"/>
                <a:cs typeface="+mn-cs"/>
              </a:rPr>
              <a:t> of Controlled FTX sites; and a Controlled FTX zone in Sacramento Mountains North of Hwy 506</a:t>
            </a:r>
          </a:p>
          <a:p>
            <a:pPr marL="7938" indent="-7938">
              <a:spcBef>
                <a:spcPts val="2400"/>
              </a:spcBef>
              <a:tabLst>
                <a:tab pos="457200" algn="l"/>
              </a:tabLst>
              <a:defRPr/>
            </a:pPr>
            <a:endParaRPr lang="en-US" sz="2200" dirty="0">
              <a:solidFill>
                <a:schemeClr val="bg1"/>
              </a:solidFill>
              <a:latin typeface="Arial" charset="0"/>
              <a:ea typeface="MS PGothic" pitchFamily="34" charset="-128"/>
              <a:cs typeface="+mn-cs"/>
            </a:endParaRPr>
          </a:p>
        </p:txBody>
      </p:sp>
      <p:cxnSp>
        <p:nvCxnSpPr>
          <p:cNvPr id="20484"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sp>
        <p:nvSpPr>
          <p:cNvPr id="7" name="Isosceles Triangle 6"/>
          <p:cNvSpPr/>
          <p:nvPr/>
        </p:nvSpPr>
        <p:spPr>
          <a:xfrm rot="5400000">
            <a:off x="1798320" y="1783080"/>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Isosceles Triangle 7"/>
          <p:cNvSpPr/>
          <p:nvPr/>
        </p:nvSpPr>
        <p:spPr>
          <a:xfrm rot="5400000">
            <a:off x="1722120" y="2552418"/>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TextBox 8"/>
          <p:cNvSpPr txBox="1"/>
          <p:nvPr/>
        </p:nvSpPr>
        <p:spPr>
          <a:xfrm>
            <a:off x="457200" y="1752600"/>
            <a:ext cx="1039813" cy="554038"/>
          </a:xfrm>
          <a:prstGeom prst="rect">
            <a:avLst/>
          </a:prstGeom>
          <a:noFill/>
        </p:spPr>
        <p:txBody>
          <a:bodyPr wrap="none">
            <a:spAutoFit/>
          </a:bodyPr>
          <a:lstStyle/>
          <a:p>
            <a:pPr>
              <a:defRPr/>
            </a:pPr>
            <a:r>
              <a:rPr lang="en-US" sz="30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LU-1</a:t>
            </a:r>
          </a:p>
        </p:txBody>
      </p:sp>
      <p:sp>
        <p:nvSpPr>
          <p:cNvPr id="10" name="TextBox 9"/>
          <p:cNvSpPr txBox="1"/>
          <p:nvPr/>
        </p:nvSpPr>
        <p:spPr>
          <a:xfrm>
            <a:off x="484188" y="2495550"/>
            <a:ext cx="1039812" cy="554038"/>
          </a:xfrm>
          <a:prstGeom prst="rect">
            <a:avLst/>
          </a:prstGeom>
          <a:noFill/>
        </p:spPr>
        <p:txBody>
          <a:bodyPr wrap="none">
            <a:spAutoFit/>
          </a:bodyPr>
          <a:lstStyle/>
          <a:p>
            <a:pPr>
              <a:defRPr/>
            </a:pPr>
            <a:r>
              <a:rPr lang="en-US" sz="30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LU-2</a:t>
            </a:r>
          </a:p>
        </p:txBody>
      </p:sp>
      <p:sp>
        <p:nvSpPr>
          <p:cNvPr id="13" name="Isosceles Triangle 12"/>
          <p:cNvSpPr/>
          <p:nvPr/>
        </p:nvSpPr>
        <p:spPr>
          <a:xfrm rot="5400000">
            <a:off x="1722120" y="4069080"/>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4" name="TextBox 13"/>
          <p:cNvSpPr txBox="1"/>
          <p:nvPr/>
        </p:nvSpPr>
        <p:spPr>
          <a:xfrm>
            <a:off x="457200" y="4038600"/>
            <a:ext cx="1039813" cy="554038"/>
          </a:xfrm>
          <a:prstGeom prst="rect">
            <a:avLst/>
          </a:prstGeom>
          <a:noFill/>
        </p:spPr>
        <p:txBody>
          <a:bodyPr wrap="none">
            <a:spAutoFit/>
          </a:bodyPr>
          <a:lstStyle/>
          <a:p>
            <a:pPr>
              <a:defRPr/>
            </a:pPr>
            <a:r>
              <a:rPr lang="en-US" sz="30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LU-3</a:t>
            </a:r>
          </a:p>
        </p:txBody>
      </p:sp>
      <p:pic>
        <p:nvPicPr>
          <p:cNvPr id="18" name="Picture 17" descr="Macgregor range.jpg"/>
          <p:cNvPicPr>
            <a:picLocks noChangeAspect="1"/>
          </p:cNvPicPr>
          <p:nvPr/>
        </p:nvPicPr>
        <p:blipFill>
          <a:blip r:embed="rId3" cstate="print">
            <a:lum bright="-10000" contrast="20000"/>
          </a:blip>
          <a:srcRect/>
          <a:stretch>
            <a:fillRect/>
          </a:stretch>
        </p:blipFill>
        <p:spPr>
          <a:xfrm>
            <a:off x="0" y="5867400"/>
            <a:ext cx="9144000" cy="990600"/>
          </a:xfrm>
          <a:prstGeom prst="rect">
            <a:avLst/>
          </a:prstGeom>
          <a:effectLst>
            <a:outerShdw blurRad="50800" dist="38100" dir="16200000" rotWithShape="0">
              <a:prstClr val="black">
                <a:alpha val="40000"/>
              </a:prstClr>
            </a:outerShdw>
          </a:effectLst>
        </p:spPr>
      </p:pic>
      <p:sp>
        <p:nvSpPr>
          <p:cNvPr id="20498"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7CF3BF49-E591-49DF-87AF-73678379BF4E}" type="slidenum">
              <a:rPr lang="en-US" sz="1200">
                <a:solidFill>
                  <a:schemeClr val="bg1"/>
                </a:solidFill>
              </a:rPr>
              <a:pPr algn="r"/>
              <a:t>17</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0-#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0-#ppt_w/2"/>
                                          </p:val>
                                        </p:tav>
                                        <p:tav tm="100000">
                                          <p:val>
                                            <p:strVal val="#ppt_x"/>
                                          </p:val>
                                        </p:tav>
                                      </p:tavLst>
                                    </p:anim>
                                    <p:anim calcmode="lin" valueType="num">
                                      <p:cBhvr additive="base">
                                        <p:cTn id="46" dur="10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923925"/>
          </a:xfrm>
        </p:spPr>
        <p:txBody>
          <a:bodyPr/>
          <a:lstStyle/>
          <a:p>
            <a:pPr>
              <a:defRPr/>
            </a:pPr>
            <a:r>
              <a:rPr lang="en-US" dirty="0" smtClean="0">
                <a:cs typeface="+mj-cs"/>
              </a:rPr>
              <a:t>Category 2: </a:t>
            </a:r>
            <a:br>
              <a:rPr lang="en-US" dirty="0" smtClean="0">
                <a:cs typeface="+mj-cs"/>
              </a:rPr>
            </a:br>
            <a:r>
              <a:rPr lang="en-US" dirty="0" smtClean="0">
                <a:cs typeface="+mj-cs"/>
              </a:rPr>
              <a:t>Land Use Change Alternatives</a:t>
            </a:r>
            <a:endParaRPr lang="en-US" dirty="0">
              <a:cs typeface="+mj-cs"/>
            </a:endParaRPr>
          </a:p>
        </p:txBody>
      </p:sp>
      <p:sp>
        <p:nvSpPr>
          <p:cNvPr id="4" name="Rectangle 3"/>
          <p:cNvSpPr txBox="1">
            <a:spLocks noChangeArrowheads="1"/>
          </p:cNvSpPr>
          <p:nvPr/>
        </p:nvSpPr>
        <p:spPr bwMode="auto">
          <a:xfrm>
            <a:off x="2362200" y="1931988"/>
            <a:ext cx="6629400" cy="3733800"/>
          </a:xfrm>
          <a:prstGeom prst="rect">
            <a:avLst/>
          </a:prstGeom>
          <a:noFill/>
          <a:ln w="9525">
            <a:noFill/>
            <a:miter lim="800000"/>
            <a:headEnd/>
            <a:tailEnd/>
          </a:ln>
        </p:spPr>
        <p:txBody>
          <a:bodyPr lIns="0" tIns="0" rIns="0" bIns="0"/>
          <a:lstStyle/>
          <a:p>
            <a:pPr marL="346075" indent="-346075">
              <a:tabLst>
                <a:tab pos="457200" algn="l"/>
              </a:tabLst>
              <a:defRPr/>
            </a:pPr>
            <a:r>
              <a:rPr lang="en-US" sz="2400" b="1" dirty="0">
                <a:solidFill>
                  <a:schemeClr val="accent6">
                    <a:lumMod val="60000"/>
                    <a:lumOff val="40000"/>
                  </a:schemeClr>
                </a:solidFill>
                <a:latin typeface="Arial" charset="0"/>
                <a:ea typeface="MS PGothic" pitchFamily="34" charset="-128"/>
                <a:cs typeface="+mn-cs"/>
              </a:rPr>
              <a:t>Northeast McGregor Range North of Hwy 506</a:t>
            </a:r>
          </a:p>
          <a:p>
            <a:pPr marL="4763" indent="-4763">
              <a:tabLst>
                <a:tab pos="457200" algn="l"/>
              </a:tabLst>
              <a:defRPr/>
            </a:pPr>
            <a:r>
              <a:rPr lang="en-US" sz="2400" dirty="0">
                <a:solidFill>
                  <a:schemeClr val="bg1"/>
                </a:solidFill>
                <a:latin typeface="Arial" charset="0"/>
                <a:ea typeface="MS PGothic" pitchFamily="34" charset="-128"/>
                <a:cs typeface="+mn-cs"/>
              </a:rPr>
              <a:t>LU-3, plus allows off-road vehicle maneuvers of light-wheeled vehicles within limited areas</a:t>
            </a:r>
          </a:p>
          <a:p>
            <a:pPr marL="4763" indent="-4763">
              <a:tabLst>
                <a:tab pos="457200" algn="l"/>
              </a:tabLst>
              <a:defRPr/>
            </a:pPr>
            <a:endParaRPr lang="en-US" sz="2400" dirty="0">
              <a:solidFill>
                <a:schemeClr val="bg1"/>
              </a:solidFill>
              <a:latin typeface="Arial" charset="0"/>
              <a:ea typeface="MS PGothic" pitchFamily="34" charset="-128"/>
              <a:cs typeface="+mn-cs"/>
            </a:endParaRPr>
          </a:p>
          <a:p>
            <a:pPr marL="4763" indent="-4763">
              <a:tabLst>
                <a:tab pos="457200" algn="l"/>
              </a:tabLst>
              <a:defRPr/>
            </a:pPr>
            <a:r>
              <a:rPr lang="en-US" sz="2400" b="1" dirty="0">
                <a:solidFill>
                  <a:schemeClr val="accent6">
                    <a:lumMod val="60000"/>
                    <a:lumOff val="40000"/>
                  </a:schemeClr>
                </a:solidFill>
                <a:latin typeface="Arial" charset="0"/>
                <a:ea typeface="MS PGothic" pitchFamily="34" charset="-128"/>
                <a:cs typeface="+mn-cs"/>
              </a:rPr>
              <a:t>Otero Mesa South of Hwy 506 – </a:t>
            </a:r>
            <a:r>
              <a:rPr lang="en-US" sz="2400" dirty="0">
                <a:solidFill>
                  <a:schemeClr val="bg1"/>
                </a:solidFill>
                <a:latin typeface="Arial" charset="0"/>
                <a:ea typeface="MS PGothic" pitchFamily="34" charset="-128"/>
                <a:cs typeface="+mn-cs"/>
              </a:rPr>
              <a:t>LU-4, plus allows 3 km</a:t>
            </a:r>
            <a:r>
              <a:rPr lang="en-US" sz="2400" baseline="30000" dirty="0">
                <a:solidFill>
                  <a:schemeClr val="bg1"/>
                </a:solidFill>
                <a:latin typeface="Arial" charset="0"/>
                <a:ea typeface="MS PGothic" pitchFamily="34" charset="-128"/>
                <a:cs typeface="+mn-cs"/>
              </a:rPr>
              <a:t>3</a:t>
            </a:r>
            <a:r>
              <a:rPr lang="en-US" sz="2400" dirty="0">
                <a:solidFill>
                  <a:schemeClr val="bg1"/>
                </a:solidFill>
                <a:latin typeface="Arial" charset="0"/>
                <a:ea typeface="MS PGothic" pitchFamily="34" charset="-128"/>
                <a:cs typeface="+mn-cs"/>
              </a:rPr>
              <a:t> of Controlled FTX sites adjacent to existing roads</a:t>
            </a:r>
          </a:p>
          <a:p>
            <a:pPr marL="7938" indent="-7938">
              <a:spcBef>
                <a:spcPts val="2400"/>
              </a:spcBef>
              <a:tabLst>
                <a:tab pos="457200" algn="l"/>
              </a:tabLst>
              <a:defRPr/>
            </a:pPr>
            <a:endParaRPr lang="en-US" sz="2400" dirty="0">
              <a:solidFill>
                <a:schemeClr val="bg1"/>
              </a:solidFill>
              <a:latin typeface="Arial" charset="0"/>
              <a:ea typeface="MS PGothic" pitchFamily="34" charset="-128"/>
              <a:cs typeface="+mn-cs"/>
            </a:endParaRPr>
          </a:p>
        </p:txBody>
      </p:sp>
      <p:cxnSp>
        <p:nvCxnSpPr>
          <p:cNvPr id="21508"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sp>
        <p:nvSpPr>
          <p:cNvPr id="7" name="Isosceles Triangle 6"/>
          <p:cNvSpPr/>
          <p:nvPr/>
        </p:nvSpPr>
        <p:spPr>
          <a:xfrm rot="5400000">
            <a:off x="1722120" y="1887416"/>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Isosceles Triangle 7"/>
          <p:cNvSpPr/>
          <p:nvPr/>
        </p:nvSpPr>
        <p:spPr>
          <a:xfrm rot="5400000">
            <a:off x="1722120" y="3354100"/>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TextBox 8"/>
          <p:cNvSpPr txBox="1"/>
          <p:nvPr/>
        </p:nvSpPr>
        <p:spPr>
          <a:xfrm>
            <a:off x="484188" y="1828800"/>
            <a:ext cx="1039812" cy="554038"/>
          </a:xfrm>
          <a:prstGeom prst="rect">
            <a:avLst/>
          </a:prstGeom>
          <a:noFill/>
        </p:spPr>
        <p:txBody>
          <a:bodyPr wrap="none">
            <a:spAutoFit/>
          </a:bodyPr>
          <a:lstStyle/>
          <a:p>
            <a:pPr>
              <a:defRPr/>
            </a:pPr>
            <a:r>
              <a:rPr lang="en-US" sz="30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LU-4</a:t>
            </a:r>
          </a:p>
        </p:txBody>
      </p:sp>
      <p:sp>
        <p:nvSpPr>
          <p:cNvPr id="10" name="TextBox 9"/>
          <p:cNvSpPr txBox="1"/>
          <p:nvPr/>
        </p:nvSpPr>
        <p:spPr>
          <a:xfrm>
            <a:off x="484188" y="3297238"/>
            <a:ext cx="1039812" cy="554037"/>
          </a:xfrm>
          <a:prstGeom prst="rect">
            <a:avLst/>
          </a:prstGeom>
          <a:noFill/>
        </p:spPr>
        <p:txBody>
          <a:bodyPr wrap="none">
            <a:spAutoFit/>
          </a:bodyPr>
          <a:lstStyle/>
          <a:p>
            <a:pPr>
              <a:defRPr/>
            </a:pPr>
            <a:r>
              <a:rPr lang="en-US" sz="30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LU-5</a:t>
            </a:r>
          </a:p>
        </p:txBody>
      </p:sp>
      <p:pic>
        <p:nvPicPr>
          <p:cNvPr id="18" name="Picture 17" descr="Macgregor range.jpg"/>
          <p:cNvPicPr>
            <a:picLocks noChangeAspect="1"/>
          </p:cNvPicPr>
          <p:nvPr/>
        </p:nvPicPr>
        <p:blipFill>
          <a:blip r:embed="rId3" cstate="print">
            <a:lum bright="-10000" contrast="20000"/>
          </a:blip>
          <a:srcRect/>
          <a:stretch>
            <a:fillRect/>
          </a:stretch>
        </p:blipFill>
        <p:spPr>
          <a:xfrm>
            <a:off x="0" y="5562600"/>
            <a:ext cx="9144000" cy="1295400"/>
          </a:xfrm>
          <a:prstGeom prst="rect">
            <a:avLst/>
          </a:prstGeom>
          <a:effectLst>
            <a:outerShdw blurRad="50800" dist="38100" dir="16200000" rotWithShape="0">
              <a:prstClr val="black">
                <a:alpha val="40000"/>
              </a:prstClr>
            </a:outerShdw>
          </a:effectLst>
        </p:spPr>
      </p:pic>
      <p:sp>
        <p:nvSpPr>
          <p:cNvPr id="21518"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9FB41F96-7A19-43E4-86C9-C29C84679009}" type="slidenum">
              <a:rPr lang="en-US" sz="1200">
                <a:solidFill>
                  <a:schemeClr val="bg1"/>
                </a:solidFill>
              </a:rPr>
              <a:pPr algn="r"/>
              <a:t>18</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923925"/>
          </a:xfrm>
        </p:spPr>
        <p:txBody>
          <a:bodyPr/>
          <a:lstStyle/>
          <a:p>
            <a:pPr>
              <a:defRPr/>
            </a:pPr>
            <a:r>
              <a:rPr lang="en-US" dirty="0" smtClean="0">
                <a:cs typeface="+mj-cs"/>
              </a:rPr>
              <a:t>Category 3: </a:t>
            </a:r>
            <a:br>
              <a:rPr lang="en-US" dirty="0" smtClean="0">
                <a:cs typeface="+mj-cs"/>
              </a:rPr>
            </a:br>
            <a:r>
              <a:rPr lang="en-US" sz="2800" dirty="0" smtClean="0">
                <a:cs typeface="+mj-cs"/>
              </a:rPr>
              <a:t>Training Infrastructure Improvement Alternatives</a:t>
            </a:r>
            <a:endParaRPr lang="en-US" sz="2800" dirty="0">
              <a:cs typeface="+mj-cs"/>
            </a:endParaRPr>
          </a:p>
        </p:txBody>
      </p:sp>
      <p:sp>
        <p:nvSpPr>
          <p:cNvPr id="4" name="Rectangle 3"/>
          <p:cNvSpPr txBox="1">
            <a:spLocks noChangeArrowheads="1"/>
          </p:cNvSpPr>
          <p:nvPr/>
        </p:nvSpPr>
        <p:spPr bwMode="auto">
          <a:xfrm>
            <a:off x="2362200" y="1905000"/>
            <a:ext cx="6629400" cy="3733800"/>
          </a:xfrm>
          <a:prstGeom prst="rect">
            <a:avLst/>
          </a:prstGeom>
          <a:noFill/>
          <a:ln w="9525">
            <a:noFill/>
            <a:miter lim="800000"/>
            <a:headEnd/>
            <a:tailEnd/>
          </a:ln>
        </p:spPr>
        <p:txBody>
          <a:bodyPr lIns="0" tIns="0" rIns="0" bIns="0"/>
          <a:lstStyle/>
          <a:p>
            <a:pPr marL="7938" indent="-7938">
              <a:spcBef>
                <a:spcPts val="3000"/>
              </a:spcBef>
              <a:tabLst>
                <a:tab pos="457200" algn="l"/>
              </a:tabLst>
            </a:pPr>
            <a:r>
              <a:rPr lang="en-US" sz="2400">
                <a:solidFill>
                  <a:schemeClr val="bg1"/>
                </a:solidFill>
              </a:rPr>
              <a:t>No Action </a:t>
            </a:r>
          </a:p>
          <a:p>
            <a:pPr marL="7938" indent="-7938">
              <a:spcBef>
                <a:spcPts val="3000"/>
              </a:spcBef>
              <a:tabLst>
                <a:tab pos="457200" algn="l"/>
              </a:tabLst>
            </a:pPr>
            <a:r>
              <a:rPr lang="en-US" sz="2400">
                <a:solidFill>
                  <a:schemeClr val="bg1"/>
                </a:solidFill>
              </a:rPr>
              <a:t>Construction of new ranges to accommodate  the stationing and training alternative</a:t>
            </a:r>
          </a:p>
          <a:p>
            <a:pPr marL="7938" indent="-7938">
              <a:spcBef>
                <a:spcPts val="3000"/>
              </a:spcBef>
              <a:tabLst>
                <a:tab pos="457200" algn="l"/>
              </a:tabLst>
            </a:pPr>
            <a:r>
              <a:rPr lang="en-US" sz="2400">
                <a:solidFill>
                  <a:schemeClr val="bg1"/>
                </a:solidFill>
              </a:rPr>
              <a:t>TI-2 plus range camp expansions and Contingency Operation Location development</a:t>
            </a:r>
          </a:p>
          <a:p>
            <a:pPr marL="7938" indent="-7938">
              <a:spcBef>
                <a:spcPts val="3000"/>
              </a:spcBef>
              <a:tabLst>
                <a:tab pos="457200" algn="l"/>
              </a:tabLst>
            </a:pPr>
            <a:r>
              <a:rPr lang="en-US" sz="2400">
                <a:solidFill>
                  <a:schemeClr val="bg1"/>
                </a:solidFill>
              </a:rPr>
              <a:t>TI-3 plus rail line from Cantonment to the FBTC</a:t>
            </a:r>
          </a:p>
          <a:p>
            <a:pPr marL="7938" indent="-7938">
              <a:spcBef>
                <a:spcPts val="3000"/>
              </a:spcBef>
              <a:tabLst>
                <a:tab pos="457200" algn="l"/>
              </a:tabLst>
            </a:pPr>
            <a:endParaRPr lang="en-US" sz="2400">
              <a:solidFill>
                <a:schemeClr val="bg1"/>
              </a:solidFill>
            </a:endParaRPr>
          </a:p>
        </p:txBody>
      </p:sp>
      <p:cxnSp>
        <p:nvCxnSpPr>
          <p:cNvPr id="22532"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sp>
        <p:nvSpPr>
          <p:cNvPr id="7" name="Isosceles Triangle 6"/>
          <p:cNvSpPr/>
          <p:nvPr/>
        </p:nvSpPr>
        <p:spPr>
          <a:xfrm rot="5400000">
            <a:off x="1722120" y="1860120"/>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Isosceles Triangle 7"/>
          <p:cNvSpPr/>
          <p:nvPr/>
        </p:nvSpPr>
        <p:spPr>
          <a:xfrm rot="5400000">
            <a:off x="1722120" y="2612698"/>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TextBox 8"/>
          <p:cNvSpPr txBox="1"/>
          <p:nvPr/>
        </p:nvSpPr>
        <p:spPr>
          <a:xfrm>
            <a:off x="633413" y="1801813"/>
            <a:ext cx="912812" cy="584200"/>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TI-1</a:t>
            </a:r>
          </a:p>
        </p:txBody>
      </p:sp>
      <p:sp>
        <p:nvSpPr>
          <p:cNvPr id="10" name="TextBox 9"/>
          <p:cNvSpPr txBox="1"/>
          <p:nvPr/>
        </p:nvSpPr>
        <p:spPr>
          <a:xfrm>
            <a:off x="633413" y="2541588"/>
            <a:ext cx="912812" cy="585787"/>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TI-2</a:t>
            </a:r>
          </a:p>
        </p:txBody>
      </p:sp>
      <p:pic>
        <p:nvPicPr>
          <p:cNvPr id="12" name="Picture 11" descr="Live Fire.jpg"/>
          <p:cNvPicPr>
            <a:picLocks noChangeAspect="1"/>
          </p:cNvPicPr>
          <p:nvPr/>
        </p:nvPicPr>
        <p:blipFill>
          <a:blip r:embed="rId3" cstate="print">
            <a:lum bright="-10000" contrast="10000"/>
          </a:blip>
          <a:srcRect/>
          <a:stretch>
            <a:fillRect/>
          </a:stretch>
        </p:blipFill>
        <p:spPr>
          <a:xfrm>
            <a:off x="0" y="5638800"/>
            <a:ext cx="9144000" cy="1295400"/>
          </a:xfrm>
          <a:prstGeom prst="rect">
            <a:avLst/>
          </a:prstGeom>
          <a:effectLst>
            <a:outerShdw blurRad="50800" dist="38100" dir="16200000" rotWithShape="0">
              <a:prstClr val="black">
                <a:alpha val="40000"/>
              </a:prstClr>
            </a:outerShdw>
          </a:effectLst>
        </p:spPr>
      </p:pic>
      <p:sp>
        <p:nvSpPr>
          <p:cNvPr id="22542"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89548B39-A0B3-491F-B115-90E6038670B2}" type="slidenum">
              <a:rPr lang="en-US" sz="1200">
                <a:solidFill>
                  <a:schemeClr val="bg1"/>
                </a:solidFill>
              </a:rPr>
              <a:pPr algn="r"/>
              <a:t>19</a:t>
            </a:fld>
            <a:endParaRPr lang="en-US" sz="1200">
              <a:solidFill>
                <a:schemeClr val="bg1"/>
              </a:solidFill>
            </a:endParaRPr>
          </a:p>
        </p:txBody>
      </p:sp>
      <p:sp>
        <p:nvSpPr>
          <p:cNvPr id="13" name="Isosceles Triangle 12"/>
          <p:cNvSpPr/>
          <p:nvPr/>
        </p:nvSpPr>
        <p:spPr>
          <a:xfrm rot="5400000">
            <a:off x="1722120" y="3725931"/>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4" name="TextBox 13"/>
          <p:cNvSpPr txBox="1"/>
          <p:nvPr/>
        </p:nvSpPr>
        <p:spPr>
          <a:xfrm>
            <a:off x="633413" y="3654425"/>
            <a:ext cx="912812" cy="585788"/>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TI-3</a:t>
            </a:r>
          </a:p>
        </p:txBody>
      </p:sp>
      <p:sp>
        <p:nvSpPr>
          <p:cNvPr id="15" name="Isosceles Triangle 14"/>
          <p:cNvSpPr/>
          <p:nvPr/>
        </p:nvSpPr>
        <p:spPr>
          <a:xfrm rot="5400000">
            <a:off x="1722120" y="4795202"/>
            <a:ext cx="365760" cy="457200"/>
          </a:xfrm>
          <a:prstGeom prst="triangle">
            <a:avLst/>
          </a:prstGeom>
          <a:solidFill>
            <a:srgbClr val="B4A611"/>
          </a:solidFill>
          <a:ln>
            <a:solidFill>
              <a:schemeClr val="bg2">
                <a:lumMod val="75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6" name="TextBox 15"/>
          <p:cNvSpPr txBox="1"/>
          <p:nvPr/>
        </p:nvSpPr>
        <p:spPr>
          <a:xfrm>
            <a:off x="633413" y="4724400"/>
            <a:ext cx="912812" cy="584200"/>
          </a:xfrm>
          <a:prstGeom prst="rect">
            <a:avLst/>
          </a:prstGeom>
          <a:noFill/>
        </p:spPr>
        <p:txBody>
          <a:bodyPr wrap="none">
            <a:spAutoFit/>
          </a:bodyPr>
          <a:lstStyle/>
          <a:p>
            <a:pPr>
              <a:defRPr/>
            </a:pPr>
            <a:r>
              <a:rPr lang="en-US" sz="3200" b="1" dirty="0">
                <a:solidFill>
                  <a:schemeClr val="accent6">
                    <a:lumMod val="60000"/>
                    <a:lumOff val="40000"/>
                  </a:schemeClr>
                </a:solidFill>
                <a:effectLst>
                  <a:outerShdw blurRad="38100" dist="38100" dir="2700000" algn="tl">
                    <a:srgbClr val="000000">
                      <a:alpha val="43137"/>
                    </a:srgbClr>
                  </a:outerShdw>
                </a:effectLst>
                <a:latin typeface="Arial" charset="0"/>
                <a:ea typeface="MS PGothic" pitchFamily="34" charset="-128"/>
                <a:cs typeface="+mn-cs"/>
              </a:rPr>
              <a:t>TI-4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4">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0-#ppt_w/2"/>
                                          </p:val>
                                        </p:tav>
                                        <p:tav tm="100000">
                                          <p:val>
                                            <p:strVal val="#ppt_x"/>
                                          </p:val>
                                        </p:tav>
                                      </p:tavLst>
                                    </p:anim>
                                    <p:anim calcmode="lin" valueType="num">
                                      <p:cBhvr additive="base">
                                        <p:cTn id="46" dur="10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0-#ppt_w/2"/>
                                          </p:val>
                                        </p:tav>
                                        <p:tav tm="100000">
                                          <p:val>
                                            <p:strVal val="#ppt_x"/>
                                          </p:val>
                                        </p:tav>
                                      </p:tavLst>
                                    </p:anim>
                                    <p:anim calcmode="lin" valueType="num">
                                      <p:cBhvr additive="base">
                                        <p:cTn id="5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4">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1000" fill="hold"/>
                                        <p:tgtEl>
                                          <p:spTgt spid="16"/>
                                        </p:tgtEl>
                                        <p:attrNameLst>
                                          <p:attrName>ppt_x</p:attrName>
                                        </p:attrNameLst>
                                      </p:cBhvr>
                                      <p:tavLst>
                                        <p:tav tm="0">
                                          <p:val>
                                            <p:strVal val="0-#ppt_w/2"/>
                                          </p:val>
                                        </p:tav>
                                        <p:tav tm="100000">
                                          <p:val>
                                            <p:strVal val="#ppt_x"/>
                                          </p:val>
                                        </p:tav>
                                      </p:tavLst>
                                    </p:anim>
                                    <p:anim calcmode="lin" valueType="num">
                                      <p:cBhvr additive="base">
                                        <p:cTn id="60" dur="10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000" fill="hold"/>
                                        <p:tgtEl>
                                          <p:spTgt spid="15"/>
                                        </p:tgtEl>
                                        <p:attrNameLst>
                                          <p:attrName>ppt_x</p:attrName>
                                        </p:attrNameLst>
                                      </p:cBhvr>
                                      <p:tavLst>
                                        <p:tav tm="0">
                                          <p:val>
                                            <p:strVal val="0-#ppt_w/2"/>
                                          </p:val>
                                        </p:tav>
                                        <p:tav tm="100000">
                                          <p:val>
                                            <p:strVal val="#ppt_x"/>
                                          </p:val>
                                        </p:tav>
                                      </p:tavLst>
                                    </p:anim>
                                    <p:anim calcmode="lin" valueType="num">
                                      <p:cBhvr additive="base">
                                        <p:cTn id="6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685800" y="152400"/>
            <a:ext cx="7696200" cy="461665"/>
          </a:xfrm>
        </p:spPr>
        <p:txBody>
          <a:bodyPr/>
          <a:lstStyle/>
          <a:p>
            <a:pPr eaLnBrk="1" hangingPunct="1">
              <a:defRPr/>
            </a:pPr>
            <a:r>
              <a:rPr lang="en-US" dirty="0" smtClean="0">
                <a:cs typeface="+mj-cs"/>
              </a:rPr>
              <a:t>Agenda</a:t>
            </a:r>
          </a:p>
        </p:txBody>
      </p:sp>
      <p:sp>
        <p:nvSpPr>
          <p:cNvPr id="6147" name="Rectangle 3"/>
          <p:cNvSpPr>
            <a:spLocks noGrp="1" noChangeArrowheads="1"/>
          </p:cNvSpPr>
          <p:nvPr>
            <p:ph idx="1"/>
          </p:nvPr>
        </p:nvSpPr>
        <p:spPr>
          <a:xfrm>
            <a:off x="685800" y="1828800"/>
            <a:ext cx="7772400" cy="4297363"/>
          </a:xfrm>
        </p:spPr>
        <p:txBody>
          <a:bodyPr/>
          <a:lstStyle/>
          <a:p>
            <a:pPr>
              <a:lnSpc>
                <a:spcPct val="90000"/>
              </a:lnSpc>
            </a:pPr>
            <a:r>
              <a:rPr lang="en-US" sz="2400" dirty="0" smtClean="0"/>
              <a:t>Introduction	    -   Mr. Barrera</a:t>
            </a:r>
          </a:p>
          <a:p>
            <a:pPr>
              <a:lnSpc>
                <a:spcPct val="90000"/>
              </a:lnSpc>
            </a:pPr>
            <a:endParaRPr lang="en-US" sz="2400" dirty="0" smtClean="0"/>
          </a:p>
          <a:p>
            <a:pPr>
              <a:lnSpc>
                <a:spcPct val="90000"/>
              </a:lnSpc>
            </a:pPr>
            <a:r>
              <a:rPr lang="en-US" sz="2400" dirty="0" smtClean="0"/>
              <a:t>Welcome   -   COL Wells</a:t>
            </a:r>
          </a:p>
          <a:p>
            <a:pPr>
              <a:lnSpc>
                <a:spcPct val="90000"/>
              </a:lnSpc>
            </a:pPr>
            <a:endParaRPr lang="en-US" sz="2400" dirty="0" smtClean="0"/>
          </a:p>
          <a:p>
            <a:pPr>
              <a:lnSpc>
                <a:spcPct val="90000"/>
              </a:lnSpc>
            </a:pPr>
            <a:r>
              <a:rPr lang="en-US" sz="2400" dirty="0" smtClean="0"/>
              <a:t>Purpose and Need for the Action   -  COL Wells </a:t>
            </a:r>
            <a:endParaRPr lang="en-US" sz="2000" dirty="0" smtClean="0"/>
          </a:p>
          <a:p>
            <a:pPr>
              <a:lnSpc>
                <a:spcPct val="90000"/>
              </a:lnSpc>
            </a:pPr>
            <a:endParaRPr lang="en-US" sz="2400" dirty="0" smtClean="0"/>
          </a:p>
          <a:p>
            <a:pPr>
              <a:lnSpc>
                <a:spcPct val="90000"/>
              </a:lnSpc>
            </a:pPr>
            <a:r>
              <a:rPr lang="en-US" sz="2400" dirty="0" smtClean="0"/>
              <a:t>Alternatives and the EIS Findings   -  Mr. Maillet</a:t>
            </a:r>
          </a:p>
          <a:p>
            <a:pPr>
              <a:lnSpc>
                <a:spcPct val="90000"/>
              </a:lnSpc>
            </a:pPr>
            <a:endParaRPr lang="en-US" sz="2400" dirty="0" smtClean="0"/>
          </a:p>
          <a:p>
            <a:pPr>
              <a:lnSpc>
                <a:spcPct val="90000"/>
              </a:lnSpc>
            </a:pPr>
            <a:r>
              <a:rPr lang="en-US" sz="2400" dirty="0" smtClean="0"/>
              <a:t>30-Minute Break and Poster Session</a:t>
            </a:r>
          </a:p>
          <a:p>
            <a:pPr>
              <a:lnSpc>
                <a:spcPct val="90000"/>
              </a:lnSpc>
            </a:pPr>
            <a:endParaRPr lang="en-US" sz="2400" dirty="0" smtClean="0"/>
          </a:p>
          <a:p>
            <a:pPr>
              <a:lnSpc>
                <a:spcPct val="90000"/>
              </a:lnSpc>
            </a:pPr>
            <a:r>
              <a:rPr lang="en-US" sz="2400" dirty="0" smtClean="0"/>
              <a:t>Comments from the Audience   -  Mr. Perry</a:t>
            </a:r>
          </a:p>
          <a:p>
            <a:pPr marL="914400" lvl="1" indent="-514350" eaLnBrk="1" hangingPunct="1">
              <a:buFontTx/>
              <a:buAutoNum type="arabicPeriod"/>
            </a:pPr>
            <a:endParaRPr lang="en-US" sz="2400" dirty="0" smtClean="0"/>
          </a:p>
          <a:p>
            <a:pPr marL="914400" lvl="1" indent="-514350" eaLnBrk="1" hangingPunct="1">
              <a:buFontTx/>
              <a:buAutoNum type="arabicPeriod"/>
            </a:pPr>
            <a:endParaRPr lang="en-US" sz="2400" dirty="0" smtClean="0"/>
          </a:p>
          <a:p>
            <a:pPr marL="914400" lvl="1" indent="-514350" eaLnBrk="1" hangingPunct="1">
              <a:buFontTx/>
              <a:buAutoNum type="arabicPeriod"/>
            </a:pPr>
            <a:endParaRPr lang="en-US" sz="2400" dirty="0" smtClean="0"/>
          </a:p>
          <a:p>
            <a:pPr marL="914400" lvl="1" indent="-514350" eaLnBrk="1" hangingPunct="1">
              <a:buFontTx/>
              <a:buAutoNum type="arabicPeriod"/>
            </a:pPr>
            <a:endParaRPr lang="en-US" sz="2400" dirty="0" smtClean="0"/>
          </a:p>
        </p:txBody>
      </p:sp>
      <p:sp>
        <p:nvSpPr>
          <p:cNvPr id="6148" name="Slide Number Placeholder 4"/>
          <p:cNvSpPr>
            <a:spLocks noGrp="1"/>
          </p:cNvSpPr>
          <p:nvPr>
            <p:ph type="sldNum" sz="quarter" idx="4294967295"/>
          </p:nvPr>
        </p:nvSpPr>
        <p:spPr bwMode="auto">
          <a:xfrm>
            <a:off x="7010400" y="6400800"/>
            <a:ext cx="1981200" cy="457200"/>
          </a:xfrm>
          <a:prstGeom prst="rect">
            <a:avLst/>
          </a:prstGeom>
          <a:noFill/>
          <a:ln>
            <a:miter lim="800000"/>
            <a:headEnd/>
            <a:tailEnd/>
          </a:ln>
        </p:spPr>
        <p:txBody>
          <a:bodyPr/>
          <a:lstStyle/>
          <a:p>
            <a:pPr algn="r"/>
            <a:fld id="{9DAE44AA-D2EA-4896-B2AF-4B32CD2AC122}" type="slidenum">
              <a:rPr lang="en-US" sz="1200">
                <a:solidFill>
                  <a:schemeClr val="bg1"/>
                </a:solidFill>
              </a:rPr>
              <a:pPr algn="r"/>
              <a:t>2</a:t>
            </a:fld>
            <a:endParaRPr lang="en-US" sz="1200">
              <a:solidFill>
                <a:schemeClr val="bg1"/>
              </a:solidFill>
            </a:endParaRPr>
          </a:p>
        </p:txBody>
      </p:sp>
      <p:cxnSp>
        <p:nvCxnSpPr>
          <p:cNvPr id="6149"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152400"/>
            <a:ext cx="7696200" cy="1384995"/>
          </a:xfrm>
        </p:spPr>
        <p:txBody>
          <a:bodyPr/>
          <a:lstStyle/>
          <a:p>
            <a:pPr eaLnBrk="1" hangingPunct="1">
              <a:defRPr/>
            </a:pPr>
            <a:r>
              <a:rPr lang="en-US" dirty="0" smtClean="0">
                <a:cs typeface="+mj-cs"/>
              </a:rPr>
              <a:t>Resources</a:t>
            </a:r>
            <a:br>
              <a:rPr lang="en-US" dirty="0" smtClean="0">
                <a:cs typeface="+mj-cs"/>
              </a:rPr>
            </a:br>
            <a:r>
              <a:rPr lang="en-US" dirty="0" smtClean="0">
                <a:cs typeface="+mj-cs"/>
              </a:rPr>
              <a:t>Analyzed for</a:t>
            </a:r>
            <a:br>
              <a:rPr lang="en-US" dirty="0" smtClean="0">
                <a:cs typeface="+mj-cs"/>
              </a:rPr>
            </a:br>
            <a:r>
              <a:rPr lang="en-US" dirty="0" smtClean="0">
                <a:cs typeface="+mj-cs"/>
              </a:rPr>
              <a:t>All Alternatives</a:t>
            </a:r>
          </a:p>
        </p:txBody>
      </p:sp>
      <p:sp>
        <p:nvSpPr>
          <p:cNvPr id="23555" name="Slide Number Placeholder 3"/>
          <p:cNvSpPr>
            <a:spLocks noGrp="1"/>
          </p:cNvSpPr>
          <p:nvPr>
            <p:ph type="sldNum" sz="quarter" idx="4294967295"/>
          </p:nvPr>
        </p:nvSpPr>
        <p:spPr bwMode="auto">
          <a:xfrm>
            <a:off x="7010400" y="6400800"/>
            <a:ext cx="1981200" cy="320675"/>
          </a:xfrm>
          <a:prstGeom prst="rect">
            <a:avLst/>
          </a:prstGeom>
          <a:noFill/>
          <a:ln>
            <a:miter lim="800000"/>
            <a:headEnd/>
            <a:tailEnd/>
          </a:ln>
        </p:spPr>
        <p:txBody>
          <a:bodyPr/>
          <a:lstStyle/>
          <a:p>
            <a:pPr algn="r"/>
            <a:fld id="{61321BAB-622C-456A-A310-CD2A701CEAA1}" type="slidenum">
              <a:rPr lang="en-US" sz="1200">
                <a:solidFill>
                  <a:schemeClr val="bg1"/>
                </a:solidFill>
              </a:rPr>
              <a:pPr algn="r"/>
              <a:t>20</a:t>
            </a:fld>
            <a:endParaRPr lang="en-US" sz="1200">
              <a:solidFill>
                <a:schemeClr val="bg1"/>
              </a:solidFill>
            </a:endParaRPr>
          </a:p>
        </p:txBody>
      </p:sp>
      <p:cxnSp>
        <p:nvCxnSpPr>
          <p:cNvPr id="23556" name="Straight Connector 6"/>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pic>
        <p:nvPicPr>
          <p:cNvPr id="55299" name="Picture 3"/>
          <p:cNvPicPr>
            <a:picLocks noChangeAspect="1" noChangeArrowheads="1"/>
          </p:cNvPicPr>
          <p:nvPr/>
        </p:nvPicPr>
        <p:blipFill>
          <a:blip r:embed="rId3" cstate="print"/>
          <a:srcRect/>
          <a:stretch>
            <a:fillRect/>
          </a:stretch>
        </p:blipFill>
        <p:spPr bwMode="auto">
          <a:xfrm>
            <a:off x="3544748" y="0"/>
            <a:ext cx="55992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Key Findings of GFS Draft EIS</a:t>
            </a:r>
            <a:endParaRPr lang="en-US" dirty="0">
              <a:cs typeface="+mj-cs"/>
            </a:endParaRPr>
          </a:p>
        </p:txBody>
      </p:sp>
      <p:sp>
        <p:nvSpPr>
          <p:cNvPr id="24579" name="Content Placeholder 2"/>
          <p:cNvSpPr>
            <a:spLocks noGrp="1"/>
          </p:cNvSpPr>
          <p:nvPr>
            <p:ph idx="1"/>
          </p:nvPr>
        </p:nvSpPr>
        <p:spPr>
          <a:xfrm>
            <a:off x="304800" y="1676400"/>
            <a:ext cx="8610600" cy="4800600"/>
          </a:xfrm>
        </p:spPr>
        <p:txBody>
          <a:bodyPr/>
          <a:lstStyle/>
          <a:p>
            <a:pPr>
              <a:defRPr/>
            </a:pPr>
            <a:r>
              <a:rPr lang="en-US" sz="2400" b="1" dirty="0" smtClean="0">
                <a:solidFill>
                  <a:schemeClr val="accent6">
                    <a:lumMod val="60000"/>
                    <a:lumOff val="40000"/>
                  </a:schemeClr>
                </a:solidFill>
                <a:cs typeface="+mn-cs"/>
              </a:rPr>
              <a:t>Stationing and Training Alternatives</a:t>
            </a:r>
          </a:p>
          <a:p>
            <a:pPr lvl="1">
              <a:defRPr/>
            </a:pPr>
            <a:r>
              <a:rPr lang="en-US" dirty="0" smtClean="0"/>
              <a:t>Air space restrictions and noise will continue</a:t>
            </a:r>
          </a:p>
          <a:p>
            <a:pPr lvl="1">
              <a:defRPr/>
            </a:pPr>
            <a:r>
              <a:rPr lang="en-US" dirty="0" smtClean="0"/>
              <a:t>Continue coordination with airports and noise complaint hotline</a:t>
            </a:r>
          </a:p>
          <a:p>
            <a:pPr>
              <a:defRPr/>
            </a:pPr>
            <a:endParaRPr lang="en-US" dirty="0" smtClean="0">
              <a:cs typeface="+mn-cs"/>
            </a:endParaRPr>
          </a:p>
          <a:p>
            <a:pPr>
              <a:defRPr/>
            </a:pPr>
            <a:r>
              <a:rPr lang="en-US" sz="2400" b="1" dirty="0" smtClean="0">
                <a:solidFill>
                  <a:schemeClr val="accent6">
                    <a:lumMod val="60000"/>
                    <a:lumOff val="40000"/>
                  </a:schemeClr>
                </a:solidFill>
                <a:cs typeface="+mn-cs"/>
              </a:rPr>
              <a:t>Stationing and Training Alternative 4</a:t>
            </a:r>
          </a:p>
          <a:p>
            <a:pPr lvl="1">
              <a:defRPr/>
            </a:pPr>
            <a:r>
              <a:rPr lang="en-US" dirty="0" smtClean="0"/>
              <a:t>Increased training in South Training Areas, North Training Areas, and Tularosa Basin of McGregor Range would create need to further coordinate Native American access</a:t>
            </a:r>
          </a:p>
          <a:p>
            <a:pPr>
              <a:defRPr/>
            </a:pPr>
            <a:endParaRPr lang="en-US" dirty="0" smtClean="0">
              <a:cs typeface="+mn-cs"/>
            </a:endParaRPr>
          </a:p>
          <a:p>
            <a:pPr>
              <a:defRPr/>
            </a:pPr>
            <a:r>
              <a:rPr lang="en-US" sz="2400" b="1" dirty="0" smtClean="0">
                <a:solidFill>
                  <a:schemeClr val="accent6">
                    <a:lumMod val="60000"/>
                    <a:lumOff val="40000"/>
                  </a:schemeClr>
                </a:solidFill>
                <a:cs typeface="+mn-cs"/>
              </a:rPr>
              <a:t>Land Use Alternatives</a:t>
            </a:r>
          </a:p>
          <a:p>
            <a:pPr lvl="1">
              <a:defRPr/>
            </a:pPr>
            <a:r>
              <a:rPr lang="en-US" dirty="0" smtClean="0"/>
              <a:t>Increased military activities will reduce public access to NE McGregor</a:t>
            </a:r>
          </a:p>
          <a:p>
            <a:pPr lvl="1">
              <a:defRPr/>
            </a:pPr>
            <a:r>
              <a:rPr lang="en-US" dirty="0" smtClean="0"/>
              <a:t>Military impacts to wildlife habitat appear low and recoverable through </a:t>
            </a:r>
            <a:r>
              <a:rPr lang="en-US" smtClean="0"/>
              <a:t>natural succession </a:t>
            </a:r>
            <a:endParaRPr lang="en-US" dirty="0" smtClean="0"/>
          </a:p>
          <a:p>
            <a:pPr lvl="1">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762000" y="1905000"/>
            <a:ext cx="8153400" cy="4724400"/>
          </a:xfrm>
        </p:spPr>
        <p:txBody>
          <a:bodyPr/>
          <a:lstStyle/>
          <a:p>
            <a:pPr>
              <a:defRPr/>
            </a:pPr>
            <a:r>
              <a:rPr lang="en-US" sz="2400" b="1" dirty="0" smtClean="0">
                <a:solidFill>
                  <a:schemeClr val="accent6">
                    <a:lumMod val="60000"/>
                    <a:lumOff val="40000"/>
                  </a:schemeClr>
                </a:solidFill>
                <a:cs typeface="+mn-cs"/>
              </a:rPr>
              <a:t>Training Infrastructure Improvement Alternatives</a:t>
            </a:r>
          </a:p>
          <a:p>
            <a:pPr lvl="1">
              <a:defRPr/>
            </a:pPr>
            <a:r>
              <a:rPr lang="en-US" dirty="0" smtClean="0"/>
              <a:t>Current range and range camps are not adequate for ST-3 and ST-4 (would require implementation of TI-2)</a:t>
            </a:r>
          </a:p>
          <a:p>
            <a:pPr lvl="1">
              <a:defRPr/>
            </a:pPr>
            <a:r>
              <a:rPr lang="en-US" dirty="0" smtClean="0"/>
              <a:t>Rail line would involve surface disturbance and potential for soil erosion and compaction</a:t>
            </a:r>
          </a:p>
          <a:p>
            <a:pPr>
              <a:defRPr/>
            </a:pPr>
            <a:endParaRPr lang="en-US" dirty="0" smtClean="0">
              <a:cs typeface="+mn-cs"/>
            </a:endParaRPr>
          </a:p>
          <a:p>
            <a:pPr>
              <a:defRPr/>
            </a:pPr>
            <a:r>
              <a:rPr lang="en-US" b="1" dirty="0" smtClean="0">
                <a:solidFill>
                  <a:schemeClr val="accent6">
                    <a:lumMod val="60000"/>
                    <a:lumOff val="40000"/>
                  </a:schemeClr>
                </a:solidFill>
                <a:cs typeface="+mn-cs"/>
              </a:rPr>
              <a:t>Through mitigation and monitoring, majority of impacts become less than significant</a:t>
            </a:r>
          </a:p>
          <a:p>
            <a:pPr lvl="1">
              <a:defRPr/>
            </a:pPr>
            <a:r>
              <a:rPr lang="en-US" dirty="0" smtClean="0"/>
              <a:t>Communication / coordination with affected parties</a:t>
            </a:r>
          </a:p>
          <a:p>
            <a:pPr lvl="1">
              <a:defRPr/>
            </a:pPr>
            <a:r>
              <a:rPr lang="en-US" dirty="0" smtClean="0"/>
              <a:t>Management plans</a:t>
            </a:r>
          </a:p>
          <a:p>
            <a:pPr lvl="1">
              <a:defRPr/>
            </a:pPr>
            <a:r>
              <a:rPr lang="en-US" dirty="0" smtClean="0"/>
              <a:t>Other activities protective of the affected resource</a:t>
            </a:r>
          </a:p>
          <a:p>
            <a:pPr>
              <a:defRPr/>
            </a:pPr>
            <a:endParaRPr lang="en-US" dirty="0" smtClean="0">
              <a:cs typeface="+mn-cs"/>
            </a:endParaRPr>
          </a:p>
        </p:txBody>
      </p:sp>
      <p:sp>
        <p:nvSpPr>
          <p:cNvPr id="5" name="Title 1"/>
          <p:cNvSpPr>
            <a:spLocks noGrp="1"/>
          </p:cNvSpPr>
          <p:nvPr>
            <p:ph type="title"/>
          </p:nvPr>
        </p:nvSpPr>
        <p:spPr/>
        <p:txBody>
          <a:bodyPr/>
          <a:lstStyle/>
          <a:p>
            <a:pPr>
              <a:defRPr/>
            </a:pPr>
            <a:r>
              <a:rPr lang="en-US" dirty="0" smtClean="0">
                <a:cs typeface="+mj-cs"/>
              </a:rPr>
              <a:t>Key Findings of GFS Draft EIS</a:t>
            </a:r>
            <a:endParaRPr lang="en-US" dirty="0">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650"/>
            <a:ext cx="8382000" cy="2215991"/>
          </a:xfrm>
        </p:spPr>
        <p:txBody>
          <a:bodyPr/>
          <a:lstStyle/>
          <a:p>
            <a:pPr>
              <a:defRPr/>
            </a:pPr>
            <a:r>
              <a:rPr lang="en-US" dirty="0" smtClean="0">
                <a:solidFill>
                  <a:schemeClr val="accent6"/>
                </a:solidFill>
                <a:cs typeface="+mj-cs"/>
              </a:rPr>
              <a:t>GFS Draft EIS Summary</a:t>
            </a:r>
            <a:r>
              <a:rPr lang="en-US" dirty="0" smtClean="0">
                <a:cs typeface="+mj-cs"/>
              </a:rPr>
              <a:t/>
            </a:r>
            <a:br>
              <a:rPr lang="en-US" dirty="0" smtClean="0">
                <a:cs typeface="+mj-cs"/>
              </a:rPr>
            </a:br>
            <a:r>
              <a:rPr lang="en-US" dirty="0" smtClean="0">
                <a:cs typeface="+mj-cs"/>
              </a:rPr>
              <a:t>Steven Perry</a:t>
            </a:r>
            <a:br>
              <a:rPr lang="en-US" dirty="0" smtClean="0">
                <a:cs typeface="+mj-cs"/>
              </a:rPr>
            </a:br>
            <a:r>
              <a:rPr lang="en-US" dirty="0" smtClean="0">
                <a:cs typeface="+mj-cs"/>
              </a:rPr>
              <a:t>ARCADIS Meeting Facilitator</a:t>
            </a:r>
            <a:endParaRPr lang="en-US" dirty="0">
              <a:cs typeface="+mj-cs"/>
            </a:endParaRPr>
          </a:p>
        </p:txBody>
      </p:sp>
      <p:pic>
        <p:nvPicPr>
          <p:cNvPr id="12291" name="Picture 2" descr="US_Department_of_the_Army_seal.png"/>
          <p:cNvPicPr>
            <a:picLocks noChangeAspect="1"/>
          </p:cNvPicPr>
          <p:nvPr/>
        </p:nvPicPr>
        <p:blipFill>
          <a:blip r:embed="rId3" cstate="print"/>
          <a:srcRect/>
          <a:stretch>
            <a:fillRect/>
          </a:stretch>
        </p:blipFill>
        <p:spPr bwMode="auto">
          <a:xfrm>
            <a:off x="6248400" y="6096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cs typeface="+mj-cs"/>
              </a:rPr>
              <a:t>EIS</a:t>
            </a:r>
            <a:r>
              <a:rPr lang="en-US" dirty="0" smtClean="0">
                <a:cs typeface="+mj-cs"/>
              </a:rPr>
              <a:t> Completion Schedule</a:t>
            </a:r>
            <a:endParaRPr lang="en-US" dirty="0">
              <a:cs typeface="+mj-cs"/>
            </a:endParaRPr>
          </a:p>
        </p:txBody>
      </p:sp>
      <p:graphicFrame>
        <p:nvGraphicFramePr>
          <p:cNvPr id="4" name="Diagram 3"/>
          <p:cNvGraphicFramePr/>
          <p:nvPr/>
        </p:nvGraphicFramePr>
        <p:xfrm>
          <a:off x="247936" y="1760560"/>
          <a:ext cx="8743664"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graphicEl>
                                              <a:dgm id="{A5FBC3EE-5614-4425-941E-7425E0DF2F36}"/>
                                            </p:graphicEl>
                                          </p:spTgt>
                                        </p:tgtEl>
                                        <p:attrNameLst>
                                          <p:attrName>style.visibility</p:attrName>
                                        </p:attrNameLst>
                                      </p:cBhvr>
                                      <p:to>
                                        <p:strVal val="visible"/>
                                      </p:to>
                                    </p:set>
                                    <p:anim calcmode="lin" valueType="num">
                                      <p:cBhvr additive="base">
                                        <p:cTn id="7" dur="500" fill="hold"/>
                                        <p:tgtEl>
                                          <p:spTgt spid="4">
                                            <p:graphicEl>
                                              <a:dgm id="{A5FBC3EE-5614-4425-941E-7425E0DF2F3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A5FBC3EE-5614-4425-941E-7425E0DF2F36}"/>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graphicEl>
                                              <a:dgm id="{4F9F1971-F4D3-4EB5-B953-458811CEC27E}"/>
                                            </p:graphicEl>
                                          </p:spTgt>
                                        </p:tgtEl>
                                        <p:attrNameLst>
                                          <p:attrName>style.visibility</p:attrName>
                                        </p:attrNameLst>
                                      </p:cBhvr>
                                      <p:to>
                                        <p:strVal val="visible"/>
                                      </p:to>
                                    </p:set>
                                    <p:anim calcmode="lin" valueType="num">
                                      <p:cBhvr additive="base">
                                        <p:cTn id="12" dur="500" fill="hold"/>
                                        <p:tgtEl>
                                          <p:spTgt spid="4">
                                            <p:graphicEl>
                                              <a:dgm id="{4F9F1971-F4D3-4EB5-B953-458811CEC27E}"/>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dgm id="{4F9F1971-F4D3-4EB5-B953-458811CEC27E}"/>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graphicEl>
                                              <a:dgm id="{DF1C3C23-3B5B-4913-97EA-8F8D1E0B06E6}"/>
                                            </p:graphicEl>
                                          </p:spTgt>
                                        </p:tgtEl>
                                        <p:attrNameLst>
                                          <p:attrName>style.visibility</p:attrName>
                                        </p:attrNameLst>
                                      </p:cBhvr>
                                      <p:to>
                                        <p:strVal val="visible"/>
                                      </p:to>
                                    </p:set>
                                    <p:anim calcmode="lin" valueType="num">
                                      <p:cBhvr additive="base">
                                        <p:cTn id="18" dur="500" fill="hold"/>
                                        <p:tgtEl>
                                          <p:spTgt spid="4">
                                            <p:graphicEl>
                                              <a:dgm id="{DF1C3C23-3B5B-4913-97EA-8F8D1E0B06E6}"/>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graphicEl>
                                              <a:dgm id="{DF1C3C23-3B5B-4913-97EA-8F8D1E0B06E6}"/>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4">
                                            <p:graphicEl>
                                              <a:dgm id="{6E7D1F17-8104-4005-9DCF-3948FE80EF95}"/>
                                            </p:graphicEl>
                                          </p:spTgt>
                                        </p:tgtEl>
                                        <p:attrNameLst>
                                          <p:attrName>style.visibility</p:attrName>
                                        </p:attrNameLst>
                                      </p:cBhvr>
                                      <p:to>
                                        <p:strVal val="visible"/>
                                      </p:to>
                                    </p:set>
                                    <p:anim calcmode="lin" valueType="num">
                                      <p:cBhvr additive="base">
                                        <p:cTn id="23" dur="500" fill="hold"/>
                                        <p:tgtEl>
                                          <p:spTgt spid="4">
                                            <p:graphicEl>
                                              <a:dgm id="{6E7D1F17-8104-4005-9DCF-3948FE80EF95}"/>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6E7D1F17-8104-4005-9DCF-3948FE80EF95}"/>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graphicEl>
                                              <a:dgm id="{81BFE18A-6EE6-4E7E-907A-E301F25A7E7A}"/>
                                            </p:graphicEl>
                                          </p:spTgt>
                                        </p:tgtEl>
                                        <p:attrNameLst>
                                          <p:attrName>style.visibility</p:attrName>
                                        </p:attrNameLst>
                                      </p:cBhvr>
                                      <p:to>
                                        <p:strVal val="visible"/>
                                      </p:to>
                                    </p:set>
                                    <p:anim calcmode="lin" valueType="num">
                                      <p:cBhvr additive="base">
                                        <p:cTn id="29" dur="500" fill="hold"/>
                                        <p:tgtEl>
                                          <p:spTgt spid="4">
                                            <p:graphicEl>
                                              <a:dgm id="{81BFE18A-6EE6-4E7E-907A-E301F25A7E7A}"/>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graphicEl>
                                              <a:dgm id="{81BFE18A-6EE6-4E7E-907A-E301F25A7E7A}"/>
                                            </p:graphic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4">
                                            <p:graphicEl>
                                              <a:dgm id="{7E8A3AF2-F94A-41EC-A5C2-B451004A6C24}"/>
                                            </p:graphicEl>
                                          </p:spTgt>
                                        </p:tgtEl>
                                        <p:attrNameLst>
                                          <p:attrName>style.visibility</p:attrName>
                                        </p:attrNameLst>
                                      </p:cBhvr>
                                      <p:to>
                                        <p:strVal val="visible"/>
                                      </p:to>
                                    </p:set>
                                    <p:anim calcmode="lin" valueType="num">
                                      <p:cBhvr additive="base">
                                        <p:cTn id="34" dur="500" fill="hold"/>
                                        <p:tgtEl>
                                          <p:spTgt spid="4">
                                            <p:graphicEl>
                                              <a:dgm id="{7E8A3AF2-F94A-41EC-A5C2-B451004A6C24}"/>
                                            </p:graphic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
                                            <p:graphicEl>
                                              <a:dgm id="{7E8A3AF2-F94A-41EC-A5C2-B451004A6C24}"/>
                                            </p:graphic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
                                            <p:graphicEl>
                                              <a:dgm id="{2B5276E8-886B-4369-9455-66B8E74DF5C3}"/>
                                            </p:graphicEl>
                                          </p:spTgt>
                                        </p:tgtEl>
                                        <p:attrNameLst>
                                          <p:attrName>style.visibility</p:attrName>
                                        </p:attrNameLst>
                                      </p:cBhvr>
                                      <p:to>
                                        <p:strVal val="visible"/>
                                      </p:to>
                                    </p:set>
                                    <p:anim calcmode="lin" valueType="num">
                                      <p:cBhvr additive="base">
                                        <p:cTn id="40" dur="500" fill="hold"/>
                                        <p:tgtEl>
                                          <p:spTgt spid="4">
                                            <p:graphicEl>
                                              <a:dgm id="{2B5276E8-886B-4369-9455-66B8E74DF5C3}"/>
                                            </p:graphic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
                                            <p:graphicEl>
                                              <a:dgm id="{2B5276E8-886B-4369-9455-66B8E74DF5C3}"/>
                                            </p:graphicEl>
                                          </p:spTgt>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4">
                                            <p:graphicEl>
                                              <a:dgm id="{EBD84C3E-ACFE-4920-97D8-7477F5D5A616}"/>
                                            </p:graphicEl>
                                          </p:spTgt>
                                        </p:tgtEl>
                                        <p:attrNameLst>
                                          <p:attrName>style.visibility</p:attrName>
                                        </p:attrNameLst>
                                      </p:cBhvr>
                                      <p:to>
                                        <p:strVal val="visible"/>
                                      </p:to>
                                    </p:set>
                                    <p:anim calcmode="lin" valueType="num">
                                      <p:cBhvr additive="base">
                                        <p:cTn id="45" dur="500" fill="hold"/>
                                        <p:tgtEl>
                                          <p:spTgt spid="4">
                                            <p:graphicEl>
                                              <a:dgm id="{EBD84C3E-ACFE-4920-97D8-7477F5D5A616}"/>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
                                            <p:graphicEl>
                                              <a:dgm id="{EBD84C3E-ACFE-4920-97D8-7477F5D5A616}"/>
                                            </p:graphic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
                                            <p:graphicEl>
                                              <a:dgm id="{F8BED8E1-52DA-4270-B703-53E852FF42F7}"/>
                                            </p:graphicEl>
                                          </p:spTgt>
                                        </p:tgtEl>
                                        <p:attrNameLst>
                                          <p:attrName>style.visibility</p:attrName>
                                        </p:attrNameLst>
                                      </p:cBhvr>
                                      <p:to>
                                        <p:strVal val="visible"/>
                                      </p:to>
                                    </p:set>
                                    <p:anim calcmode="lin" valueType="num">
                                      <p:cBhvr additive="base">
                                        <p:cTn id="51" dur="500" fill="hold"/>
                                        <p:tgtEl>
                                          <p:spTgt spid="4">
                                            <p:graphicEl>
                                              <a:dgm id="{F8BED8E1-52DA-4270-B703-53E852FF42F7}"/>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graphicEl>
                                              <a:dgm id="{F8BED8E1-52DA-4270-B703-53E852FF42F7}"/>
                                            </p:graphicEl>
                                          </p:spTgt>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4">
                                            <p:graphicEl>
                                              <a:dgm id="{28A49E11-CA0F-4AAF-86C6-AC859B492803}"/>
                                            </p:graphicEl>
                                          </p:spTgt>
                                        </p:tgtEl>
                                        <p:attrNameLst>
                                          <p:attrName>style.visibility</p:attrName>
                                        </p:attrNameLst>
                                      </p:cBhvr>
                                      <p:to>
                                        <p:strVal val="visible"/>
                                      </p:to>
                                    </p:set>
                                    <p:anim calcmode="lin" valueType="num">
                                      <p:cBhvr additive="base">
                                        <p:cTn id="56" dur="500" fill="hold"/>
                                        <p:tgtEl>
                                          <p:spTgt spid="4">
                                            <p:graphicEl>
                                              <a:dgm id="{28A49E11-CA0F-4AAF-86C6-AC859B492803}"/>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4">
                                            <p:graphicEl>
                                              <a:dgm id="{28A49E11-CA0F-4AAF-86C6-AC859B492803}"/>
                                            </p:graphic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4">
                                            <p:graphicEl>
                                              <a:dgm id="{55A4EF51-CB52-4D30-B9F9-7D03330B06FC}"/>
                                            </p:graphicEl>
                                          </p:spTgt>
                                        </p:tgtEl>
                                        <p:attrNameLst>
                                          <p:attrName>style.visibility</p:attrName>
                                        </p:attrNameLst>
                                      </p:cBhvr>
                                      <p:to>
                                        <p:strVal val="visible"/>
                                      </p:to>
                                    </p:set>
                                    <p:anim calcmode="lin" valueType="num">
                                      <p:cBhvr additive="base">
                                        <p:cTn id="62" dur="500" fill="hold"/>
                                        <p:tgtEl>
                                          <p:spTgt spid="4">
                                            <p:graphicEl>
                                              <a:dgm id="{55A4EF51-CB52-4D30-B9F9-7D03330B06FC}"/>
                                            </p:graphic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4">
                                            <p:graphicEl>
                                              <a:dgm id="{55A4EF51-CB52-4D30-B9F9-7D03330B06FC}"/>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4">
                                            <p:graphicEl>
                                              <a:dgm id="{B5F65D89-A36A-4C0A-A29D-0A2B5CB4D654}"/>
                                            </p:graphicEl>
                                          </p:spTgt>
                                        </p:tgtEl>
                                        <p:attrNameLst>
                                          <p:attrName>style.visibility</p:attrName>
                                        </p:attrNameLst>
                                      </p:cBhvr>
                                      <p:to>
                                        <p:strVal val="visible"/>
                                      </p:to>
                                    </p:set>
                                    <p:anim calcmode="lin" valueType="num">
                                      <p:cBhvr additive="base">
                                        <p:cTn id="67" dur="500" fill="hold"/>
                                        <p:tgtEl>
                                          <p:spTgt spid="4">
                                            <p:graphicEl>
                                              <a:dgm id="{B5F65D89-A36A-4C0A-A29D-0A2B5CB4D654}"/>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graphicEl>
                                              <a:dgm id="{B5F65D89-A36A-4C0A-A29D-0A2B5CB4D65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Closing</a:t>
            </a:r>
            <a:endParaRPr lang="en-US" dirty="0">
              <a:cs typeface="+mj-cs"/>
            </a:endParaRPr>
          </a:p>
        </p:txBody>
      </p:sp>
      <p:sp>
        <p:nvSpPr>
          <p:cNvPr id="29699" name="Content Placeholder 2"/>
          <p:cNvSpPr>
            <a:spLocks noGrp="1"/>
          </p:cNvSpPr>
          <p:nvPr>
            <p:ph sz="half" idx="1"/>
          </p:nvPr>
        </p:nvSpPr>
        <p:spPr>
          <a:xfrm>
            <a:off x="762000" y="1828800"/>
            <a:ext cx="3962400" cy="4800600"/>
          </a:xfrm>
        </p:spPr>
        <p:txBody>
          <a:bodyPr/>
          <a:lstStyle/>
          <a:p>
            <a:pPr>
              <a:spcBef>
                <a:spcPts val="1200"/>
              </a:spcBef>
              <a:defRPr/>
            </a:pPr>
            <a:r>
              <a:rPr lang="en-US" sz="2400" b="1" dirty="0" smtClean="0">
                <a:solidFill>
                  <a:schemeClr val="accent6">
                    <a:lumMod val="60000"/>
                    <a:lumOff val="40000"/>
                  </a:schemeClr>
                </a:solidFill>
                <a:cs typeface="+mn-cs"/>
              </a:rPr>
              <a:t>Poster Session: </a:t>
            </a:r>
          </a:p>
          <a:p>
            <a:pPr lvl="1">
              <a:spcBef>
                <a:spcPts val="0"/>
              </a:spcBef>
              <a:defRPr/>
            </a:pPr>
            <a:r>
              <a:rPr lang="en-US" sz="2200" dirty="0" smtClean="0"/>
              <a:t>Project team available  for specific questions</a:t>
            </a:r>
            <a:endParaRPr lang="en-US" b="1" dirty="0" smtClean="0"/>
          </a:p>
          <a:p>
            <a:pPr>
              <a:spcBef>
                <a:spcPts val="1200"/>
              </a:spcBef>
              <a:defRPr/>
            </a:pPr>
            <a:r>
              <a:rPr lang="en-US" sz="2400" b="1" dirty="0" smtClean="0">
                <a:solidFill>
                  <a:schemeClr val="accent6">
                    <a:lumMod val="60000"/>
                    <a:lumOff val="40000"/>
                  </a:schemeClr>
                </a:solidFill>
                <a:cs typeface="+mn-cs"/>
              </a:rPr>
              <a:t>Public Comments:</a:t>
            </a:r>
          </a:p>
          <a:p>
            <a:pPr lvl="1">
              <a:spcBef>
                <a:spcPts val="0"/>
              </a:spcBef>
              <a:defRPr/>
            </a:pPr>
            <a:r>
              <a:rPr lang="en-US" sz="2200" dirty="0" smtClean="0"/>
              <a:t>Reconvene in 30 minutes to provide your verbal comments on Draft EIS</a:t>
            </a:r>
            <a:endParaRPr lang="en-US" b="1" dirty="0" smtClean="0"/>
          </a:p>
          <a:p>
            <a:pPr>
              <a:spcBef>
                <a:spcPts val="1200"/>
              </a:spcBef>
              <a:defRPr/>
            </a:pPr>
            <a:r>
              <a:rPr lang="en-US" sz="2400" b="1" dirty="0" smtClean="0">
                <a:solidFill>
                  <a:schemeClr val="accent6">
                    <a:lumMod val="60000"/>
                    <a:lumOff val="40000"/>
                  </a:schemeClr>
                </a:solidFill>
                <a:cs typeface="+mn-cs"/>
              </a:rPr>
              <a:t>December 29, 2009 is deadline for submittal of all public comments on GFS Draft EIS document</a:t>
            </a:r>
          </a:p>
        </p:txBody>
      </p:sp>
      <p:pic>
        <p:nvPicPr>
          <p:cNvPr id="6" name="Picture 5" descr="Soldier smile.jpg"/>
          <p:cNvPicPr>
            <a:picLocks noChangeAspect="1"/>
          </p:cNvPicPr>
          <p:nvPr/>
        </p:nvPicPr>
        <p:blipFill>
          <a:blip r:embed="rId3" cstate="print"/>
          <a:srcRect/>
          <a:stretch>
            <a:fillRect/>
          </a:stretch>
        </p:blipFill>
        <p:spPr>
          <a:xfrm>
            <a:off x="5113338" y="1649413"/>
            <a:ext cx="4003675" cy="4662487"/>
          </a:xfrm>
          <a:prstGeom prst="rect">
            <a:avLst/>
          </a:prstGeom>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 Bliss Logo.jpg"/>
          <p:cNvPicPr>
            <a:picLocks noChangeAspect="1"/>
          </p:cNvPicPr>
          <p:nvPr/>
        </p:nvPicPr>
        <p:blipFill>
          <a:blip r:embed="rId3" cstate="print"/>
          <a:stretch>
            <a:fillRect/>
          </a:stretch>
        </p:blipFill>
        <p:spPr>
          <a:xfrm>
            <a:off x="304800" y="2286000"/>
            <a:ext cx="8540750" cy="3452813"/>
          </a:xfrm>
          <a:prstGeom prst="rect">
            <a:avLst/>
          </a:prstGeom>
          <a:effectLst>
            <a:outerShdw blurRad="50800" dist="38100" dir="2700000" algn="tl" rotWithShape="0">
              <a:prstClr val="black">
                <a:alpha val="40000"/>
              </a:prstClr>
            </a:outerShdw>
          </a:effectLst>
        </p:spPr>
      </p:pic>
      <p:sp>
        <p:nvSpPr>
          <p:cNvPr id="28675" name="Title 1"/>
          <p:cNvSpPr txBox="1">
            <a:spLocks/>
          </p:cNvSpPr>
          <p:nvPr/>
        </p:nvSpPr>
        <p:spPr bwMode="auto">
          <a:xfrm>
            <a:off x="762000" y="152400"/>
            <a:ext cx="7620000" cy="457200"/>
          </a:xfrm>
          <a:prstGeom prst="rect">
            <a:avLst/>
          </a:prstGeom>
          <a:noFill/>
          <a:ln w="9525">
            <a:noFill/>
            <a:miter lim="800000"/>
            <a:headEnd/>
            <a:tailEnd/>
          </a:ln>
        </p:spPr>
        <p:txBody>
          <a:bodyPr/>
          <a:lstStyle/>
          <a:p>
            <a:r>
              <a:rPr lang="en-US" sz="2800" b="1">
                <a:solidFill>
                  <a:schemeClr val="bg1"/>
                </a:solidFill>
              </a:rPr>
              <a:t>Thank You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bmaillet\My Documents\Picture2.png"/>
          <p:cNvPicPr>
            <a:picLocks noChangeAspect="1" noChangeArrowheads="1"/>
          </p:cNvPicPr>
          <p:nvPr/>
        </p:nvPicPr>
        <p:blipFill>
          <a:blip r:embed="rId3" cstate="print"/>
          <a:srcRect/>
          <a:stretch>
            <a:fillRect/>
          </a:stretch>
        </p:blipFill>
        <p:spPr bwMode="auto">
          <a:xfrm>
            <a:off x="0" y="0"/>
            <a:ext cx="9144000" cy="686117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1650"/>
            <a:ext cx="8153400" cy="3447098"/>
          </a:xfrm>
        </p:spPr>
        <p:txBody>
          <a:bodyPr/>
          <a:lstStyle/>
          <a:p>
            <a:pPr>
              <a:defRPr/>
            </a:pPr>
            <a:r>
              <a:rPr lang="en-US" dirty="0" smtClean="0">
                <a:solidFill>
                  <a:schemeClr val="accent6"/>
                </a:solidFill>
                <a:cs typeface="+mj-cs"/>
              </a:rPr>
              <a:t>Welcome</a:t>
            </a:r>
            <a:r>
              <a:rPr lang="en-US" dirty="0" smtClean="0">
                <a:cs typeface="+mj-cs"/>
              </a:rPr>
              <a:t/>
            </a:r>
            <a:br>
              <a:rPr lang="en-US" dirty="0" smtClean="0">
                <a:cs typeface="+mj-cs"/>
              </a:rPr>
            </a:br>
            <a:r>
              <a:rPr lang="en-US" dirty="0" smtClean="0">
                <a:cs typeface="+mj-cs"/>
              </a:rPr>
              <a:t>COL Leonard E. Wells</a:t>
            </a:r>
            <a:br>
              <a:rPr lang="en-US" dirty="0" smtClean="0">
                <a:cs typeface="+mj-cs"/>
              </a:rPr>
            </a:br>
            <a:r>
              <a:rPr lang="en-US" sz="4000" dirty="0" smtClean="0">
                <a:cs typeface="+mj-cs"/>
              </a:rPr>
              <a:t>Deputy Garrison Commander for Transformation</a:t>
            </a:r>
            <a:r>
              <a:rPr lang="en-US" dirty="0" smtClean="0">
                <a:cs typeface="+mj-cs"/>
              </a:rPr>
              <a:t/>
            </a:r>
            <a:br>
              <a:rPr lang="en-US" dirty="0" smtClean="0">
                <a:cs typeface="+mj-cs"/>
              </a:rPr>
            </a:br>
            <a:endParaRPr lang="en-US" dirty="0">
              <a:cs typeface="+mj-cs"/>
            </a:endParaRPr>
          </a:p>
        </p:txBody>
      </p:sp>
      <p:pic>
        <p:nvPicPr>
          <p:cNvPr id="9219" name="Picture 2" descr="US_Department_of_the_Army_seal.png"/>
          <p:cNvPicPr>
            <a:picLocks noChangeAspect="1"/>
          </p:cNvPicPr>
          <p:nvPr/>
        </p:nvPicPr>
        <p:blipFill>
          <a:blip r:embed="rId3" cstate="print"/>
          <a:srcRect/>
          <a:stretch>
            <a:fillRect/>
          </a:stretch>
        </p:blipFill>
        <p:spPr bwMode="auto">
          <a:xfrm>
            <a:off x="6248400" y="6096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685800" y="152400"/>
            <a:ext cx="7696200" cy="461665"/>
          </a:xfrm>
        </p:spPr>
        <p:txBody>
          <a:bodyPr/>
          <a:lstStyle/>
          <a:p>
            <a:pPr eaLnBrk="1" hangingPunct="1">
              <a:defRPr/>
            </a:pPr>
            <a:r>
              <a:rPr lang="en-US" dirty="0" smtClean="0">
                <a:cs typeface="+mj-cs"/>
              </a:rPr>
              <a:t>Welcome</a:t>
            </a:r>
          </a:p>
        </p:txBody>
      </p:sp>
      <p:sp>
        <p:nvSpPr>
          <p:cNvPr id="6147" name="Rectangle 3"/>
          <p:cNvSpPr>
            <a:spLocks noGrp="1" noChangeArrowheads="1"/>
          </p:cNvSpPr>
          <p:nvPr>
            <p:ph idx="1"/>
          </p:nvPr>
        </p:nvSpPr>
        <p:spPr>
          <a:xfrm>
            <a:off x="685800" y="1828800"/>
            <a:ext cx="5029200" cy="4297363"/>
          </a:xfrm>
        </p:spPr>
        <p:txBody>
          <a:bodyPr/>
          <a:lstStyle/>
          <a:p>
            <a:pPr marL="0" indent="0" eaLnBrk="1" hangingPunct="1">
              <a:buFontTx/>
              <a:buNone/>
            </a:pPr>
            <a:r>
              <a:rPr lang="en-US" sz="2400" smtClean="0"/>
              <a:t>Thank you for taking the time to participate in this important National Environmental Policy Act process.</a:t>
            </a:r>
          </a:p>
          <a:p>
            <a:pPr marL="0" indent="0" eaLnBrk="1" hangingPunct="1">
              <a:buFontTx/>
              <a:buNone/>
            </a:pPr>
            <a:endParaRPr lang="en-US" sz="2400" smtClean="0"/>
          </a:p>
          <a:p>
            <a:pPr marL="0" indent="0" eaLnBrk="1" hangingPunct="1">
              <a:buFontTx/>
              <a:buNone/>
            </a:pPr>
            <a:r>
              <a:rPr lang="en-US" sz="2400" b="1" smtClean="0"/>
              <a:t>Overview:</a:t>
            </a:r>
          </a:p>
          <a:p>
            <a:pPr marL="914400" lvl="1" indent="-514350" eaLnBrk="1" hangingPunct="1">
              <a:buFontTx/>
              <a:buAutoNum type="arabicPeriod"/>
            </a:pPr>
            <a:r>
              <a:rPr lang="en-US" sz="2400" smtClean="0"/>
              <a:t>Explanation of NEPA</a:t>
            </a:r>
          </a:p>
          <a:p>
            <a:pPr marL="914400" lvl="1" indent="-514350" eaLnBrk="1" hangingPunct="1">
              <a:buFontTx/>
              <a:buAutoNum type="arabicPeriod"/>
            </a:pPr>
            <a:r>
              <a:rPr lang="en-US" sz="2400" smtClean="0"/>
              <a:t>Explanation of EIS process</a:t>
            </a:r>
          </a:p>
          <a:p>
            <a:pPr marL="914400" lvl="1" indent="-514350" eaLnBrk="1" hangingPunct="1">
              <a:buFontTx/>
              <a:buAutoNum type="arabicPeriod"/>
            </a:pPr>
            <a:r>
              <a:rPr lang="en-US" sz="2400" smtClean="0"/>
              <a:t>Purpose and Need</a:t>
            </a:r>
          </a:p>
          <a:p>
            <a:pPr marL="914400" lvl="1" indent="-514350" eaLnBrk="1" hangingPunct="1">
              <a:buFontTx/>
              <a:buAutoNum type="arabicPeriod"/>
            </a:pPr>
            <a:r>
              <a:rPr lang="en-US" sz="2400" smtClean="0"/>
              <a:t>Proposed Alternatives</a:t>
            </a:r>
          </a:p>
          <a:p>
            <a:pPr marL="914400" lvl="1" indent="-514350" eaLnBrk="1" hangingPunct="1">
              <a:buFontTx/>
              <a:buAutoNum type="arabicPeriod"/>
            </a:pPr>
            <a:r>
              <a:rPr lang="en-US" sz="2400" smtClean="0"/>
              <a:t>Key Findings of Draft EIS</a:t>
            </a:r>
          </a:p>
          <a:p>
            <a:pPr marL="914400" lvl="1" indent="-514350" eaLnBrk="1" hangingPunct="1">
              <a:buFontTx/>
              <a:buAutoNum type="arabicPeriod"/>
            </a:pPr>
            <a:endParaRPr lang="en-US" sz="2400" smtClean="0"/>
          </a:p>
          <a:p>
            <a:pPr marL="914400" lvl="1" indent="-514350" eaLnBrk="1" hangingPunct="1">
              <a:buFontTx/>
              <a:buAutoNum type="arabicPeriod"/>
            </a:pPr>
            <a:endParaRPr lang="en-US" sz="2400" smtClean="0"/>
          </a:p>
          <a:p>
            <a:pPr marL="914400" lvl="1" indent="-514350" eaLnBrk="1" hangingPunct="1">
              <a:buFontTx/>
              <a:buAutoNum type="arabicPeriod"/>
            </a:pPr>
            <a:endParaRPr lang="en-US" sz="2400" smtClean="0"/>
          </a:p>
          <a:p>
            <a:pPr marL="914400" lvl="1" indent="-514350" eaLnBrk="1" hangingPunct="1">
              <a:buFontTx/>
              <a:buAutoNum type="arabicPeriod"/>
            </a:pPr>
            <a:endParaRPr lang="en-US" sz="2400" smtClean="0"/>
          </a:p>
        </p:txBody>
      </p:sp>
      <p:sp>
        <p:nvSpPr>
          <p:cNvPr id="6148" name="Slide Number Placeholder 4"/>
          <p:cNvSpPr>
            <a:spLocks noGrp="1"/>
          </p:cNvSpPr>
          <p:nvPr>
            <p:ph type="sldNum" sz="quarter" idx="4294967295"/>
          </p:nvPr>
        </p:nvSpPr>
        <p:spPr bwMode="auto">
          <a:xfrm>
            <a:off x="7010400" y="6400800"/>
            <a:ext cx="1981200" cy="457200"/>
          </a:xfrm>
          <a:prstGeom prst="rect">
            <a:avLst/>
          </a:prstGeom>
          <a:noFill/>
          <a:ln>
            <a:miter lim="800000"/>
            <a:headEnd/>
            <a:tailEnd/>
          </a:ln>
        </p:spPr>
        <p:txBody>
          <a:bodyPr/>
          <a:lstStyle/>
          <a:p>
            <a:pPr algn="r"/>
            <a:fld id="{9DAE44AA-D2EA-4896-B2AF-4B32CD2AC122}" type="slidenum">
              <a:rPr lang="en-US" sz="1200">
                <a:solidFill>
                  <a:schemeClr val="bg1"/>
                </a:solidFill>
              </a:rPr>
              <a:pPr algn="r"/>
              <a:t>4</a:t>
            </a:fld>
            <a:endParaRPr lang="en-US" sz="1200">
              <a:solidFill>
                <a:schemeClr val="bg1"/>
              </a:solidFill>
            </a:endParaRPr>
          </a:p>
        </p:txBody>
      </p:sp>
      <p:cxnSp>
        <p:nvCxnSpPr>
          <p:cNvPr id="6149"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pic>
        <p:nvPicPr>
          <p:cNvPr id="10" name="Picture 9" descr="Welcome.jpg"/>
          <p:cNvPicPr>
            <a:picLocks noChangeAspect="1"/>
          </p:cNvPicPr>
          <p:nvPr/>
        </p:nvPicPr>
        <p:blipFill>
          <a:blip r:embed="rId3" cstate="print">
            <a:lum bright="-10000" contrast="10000"/>
          </a:blip>
          <a:srcRect/>
          <a:stretch>
            <a:fillRect/>
          </a:stretch>
        </p:blipFill>
        <p:spPr>
          <a:xfrm>
            <a:off x="5867400" y="1641475"/>
            <a:ext cx="3276600" cy="4662488"/>
          </a:xfrm>
          <a:prstGeom prst="rect">
            <a:avLst/>
          </a:prstGeom>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461963"/>
          </a:xfrm>
        </p:spPr>
        <p:txBody>
          <a:bodyPr/>
          <a:lstStyle/>
          <a:p>
            <a:pPr>
              <a:defRPr/>
            </a:pPr>
            <a:r>
              <a:rPr lang="en-US" dirty="0" smtClean="0">
                <a:cs typeface="+mj-cs"/>
              </a:rPr>
              <a:t>Purpose of Today’s Meeting </a:t>
            </a:r>
            <a:endParaRPr lang="en-US" dirty="0">
              <a:cs typeface="+mj-cs"/>
            </a:endParaRPr>
          </a:p>
        </p:txBody>
      </p:sp>
      <p:sp>
        <p:nvSpPr>
          <p:cNvPr id="7171" name="Content Placeholder 2"/>
          <p:cNvSpPr>
            <a:spLocks noGrp="1"/>
          </p:cNvSpPr>
          <p:nvPr>
            <p:ph idx="1"/>
          </p:nvPr>
        </p:nvSpPr>
        <p:spPr>
          <a:xfrm>
            <a:off x="685800" y="1981200"/>
            <a:ext cx="4343400" cy="3962400"/>
          </a:xfrm>
        </p:spPr>
        <p:txBody>
          <a:bodyPr/>
          <a:lstStyle/>
          <a:p>
            <a:pPr eaLnBrk="1" hangingPunct="1">
              <a:spcAft>
                <a:spcPts val="300"/>
              </a:spcAft>
              <a:buFontTx/>
              <a:buNone/>
            </a:pPr>
            <a:r>
              <a:rPr lang="en-US" sz="2400" b="1" smtClean="0"/>
              <a:t>Encourage Communication</a:t>
            </a:r>
          </a:p>
          <a:p>
            <a:pPr lvl="1" eaLnBrk="1" hangingPunct="1">
              <a:spcAft>
                <a:spcPts val="300"/>
              </a:spcAft>
              <a:buFont typeface="Arial" pitchFamily="34" charset="0"/>
              <a:buChar char="•"/>
            </a:pPr>
            <a:r>
              <a:rPr lang="en-US" smtClean="0"/>
              <a:t>We value your input and community involvement</a:t>
            </a:r>
          </a:p>
          <a:p>
            <a:pPr lvl="1" eaLnBrk="1" hangingPunct="1">
              <a:spcAft>
                <a:spcPts val="300"/>
              </a:spcAft>
            </a:pPr>
            <a:endParaRPr lang="en-US" sz="2000" smtClean="0"/>
          </a:p>
          <a:p>
            <a:pPr eaLnBrk="1" hangingPunct="1">
              <a:spcAft>
                <a:spcPts val="300"/>
              </a:spcAft>
              <a:buFontTx/>
              <a:buNone/>
            </a:pPr>
            <a:r>
              <a:rPr lang="en-US" sz="2400" b="1" smtClean="0"/>
              <a:t>Provide information</a:t>
            </a:r>
          </a:p>
          <a:p>
            <a:pPr lvl="1" eaLnBrk="1" hangingPunct="1">
              <a:spcAft>
                <a:spcPts val="300"/>
              </a:spcAft>
              <a:buFont typeface="Arial" pitchFamily="34" charset="0"/>
              <a:buChar char="•"/>
            </a:pPr>
            <a:r>
              <a:rPr lang="en-US" smtClean="0"/>
              <a:t>We want you to understand the GFS Draft EIS findings and learn about related growth at Fort Bliss</a:t>
            </a:r>
          </a:p>
        </p:txBody>
      </p:sp>
      <p:sp>
        <p:nvSpPr>
          <p:cNvPr id="7172"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7D9F6763-3D8E-42A8-B990-919460D435B2}" type="slidenum">
              <a:rPr lang="en-US" sz="1200">
                <a:solidFill>
                  <a:schemeClr val="bg1"/>
                </a:solidFill>
              </a:rPr>
              <a:pPr algn="r"/>
              <a:t>5</a:t>
            </a:fld>
            <a:endParaRPr lang="en-US" sz="1200">
              <a:solidFill>
                <a:schemeClr val="bg1"/>
              </a:solidFill>
            </a:endParaRPr>
          </a:p>
        </p:txBody>
      </p:sp>
      <p:pic>
        <p:nvPicPr>
          <p:cNvPr id="7" name="Picture 6" descr="Signing.jpg"/>
          <p:cNvPicPr>
            <a:picLocks noChangeAspect="1"/>
          </p:cNvPicPr>
          <p:nvPr/>
        </p:nvPicPr>
        <p:blipFill>
          <a:blip r:embed="rId3" cstate="print"/>
          <a:srcRect/>
          <a:stretch>
            <a:fillRect/>
          </a:stretch>
        </p:blipFill>
        <p:spPr>
          <a:xfrm>
            <a:off x="5486400" y="1649413"/>
            <a:ext cx="3657600" cy="4662487"/>
          </a:xfrm>
          <a:prstGeom prst="rect">
            <a:avLst/>
          </a:prstGeom>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smtClean="0">
                <a:cs typeface="+mj-cs"/>
              </a:rPr>
              <a:t>Structure of Today’s Meeting</a:t>
            </a:r>
          </a:p>
        </p:txBody>
      </p:sp>
      <p:sp>
        <p:nvSpPr>
          <p:cNvPr id="8195" name="Content Placeholder 2"/>
          <p:cNvSpPr>
            <a:spLocks noGrp="1"/>
          </p:cNvSpPr>
          <p:nvPr>
            <p:ph idx="1"/>
          </p:nvPr>
        </p:nvSpPr>
        <p:spPr>
          <a:xfrm>
            <a:off x="685800" y="1905000"/>
            <a:ext cx="5334000" cy="3124200"/>
          </a:xfrm>
        </p:spPr>
        <p:txBody>
          <a:bodyPr/>
          <a:lstStyle/>
          <a:p>
            <a:r>
              <a:rPr lang="en-US" sz="2400" smtClean="0"/>
              <a:t>Summary of the GFS Draft EIS</a:t>
            </a:r>
          </a:p>
          <a:p>
            <a:endParaRPr lang="en-US" sz="2400" smtClean="0"/>
          </a:p>
          <a:p>
            <a:r>
              <a:rPr lang="en-US" sz="2400" smtClean="0"/>
              <a:t>Informational poster session</a:t>
            </a:r>
          </a:p>
          <a:p>
            <a:endParaRPr lang="en-US" sz="2400" smtClean="0"/>
          </a:p>
          <a:p>
            <a:r>
              <a:rPr lang="en-US" sz="2400" smtClean="0"/>
              <a:t>Opportunity to submit oral comments</a:t>
            </a:r>
          </a:p>
        </p:txBody>
      </p:sp>
      <p:pic>
        <p:nvPicPr>
          <p:cNvPr id="8196" name="Picture 4" descr="Pershing Circle.jpg"/>
          <p:cNvPicPr>
            <a:picLocks noChangeAspect="1"/>
          </p:cNvPicPr>
          <p:nvPr/>
        </p:nvPicPr>
        <p:blipFill>
          <a:blip r:embed="rId3" cstate="print"/>
          <a:srcRect/>
          <a:stretch>
            <a:fillRect/>
          </a:stretch>
        </p:blipFill>
        <p:spPr bwMode="auto">
          <a:xfrm>
            <a:off x="6413500" y="1641475"/>
            <a:ext cx="2740025" cy="4662488"/>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8197" name="Slide Number Placeholder 4"/>
          <p:cNvSpPr txBox="1">
            <a:spLocks/>
          </p:cNvSpPr>
          <p:nvPr/>
        </p:nvSpPr>
        <p:spPr bwMode="auto">
          <a:xfrm>
            <a:off x="7010400" y="6400800"/>
            <a:ext cx="1981200" cy="457200"/>
          </a:xfrm>
          <a:prstGeom prst="rect">
            <a:avLst/>
          </a:prstGeom>
          <a:noFill/>
          <a:ln w="9525">
            <a:noFill/>
            <a:miter lim="800000"/>
            <a:headEnd/>
            <a:tailEnd/>
          </a:ln>
        </p:spPr>
        <p:txBody>
          <a:bodyPr/>
          <a:lstStyle/>
          <a:p>
            <a:pPr algn="r"/>
            <a:fld id="{4993D897-F64A-4646-BD41-1E68FD57ADE2}" type="slidenum">
              <a:rPr lang="en-US" sz="1200">
                <a:solidFill>
                  <a:schemeClr val="bg1"/>
                </a:solidFill>
              </a:rPr>
              <a:pPr algn="r"/>
              <a:t>6</a:t>
            </a:fld>
            <a:endParaRPr lang="en-US" sz="1200">
              <a:solidFill>
                <a:schemeClr val="bg1"/>
              </a:solidFill>
            </a:endParaRPr>
          </a:p>
        </p:txBody>
      </p:sp>
      <p:cxnSp>
        <p:nvCxnSpPr>
          <p:cNvPr id="8198" name="Straight Connector 5"/>
          <p:cNvCxnSpPr>
            <a:cxnSpLocks noChangeShapeType="1"/>
          </p:cNvCxnSpPr>
          <p:nvPr/>
        </p:nvCxnSpPr>
        <p:spPr bwMode="auto">
          <a:xfrm rot="10800000">
            <a:off x="0" y="6324600"/>
            <a:ext cx="9144000" cy="1588"/>
          </a:xfrm>
          <a:prstGeom prst="line">
            <a:avLst/>
          </a:prstGeom>
          <a:noFill/>
          <a:ln w="38100" algn="ctr">
            <a:solidFill>
              <a:schemeClr val="tx1"/>
            </a:solidFill>
            <a:round/>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Purpose and Need</a:t>
            </a:r>
            <a:endParaRPr lang="en-US" dirty="0">
              <a:cs typeface="+mj-cs"/>
            </a:endParaRPr>
          </a:p>
        </p:txBody>
      </p:sp>
      <p:sp>
        <p:nvSpPr>
          <p:cNvPr id="10243" name="Content Placeholder 2"/>
          <p:cNvSpPr>
            <a:spLocks noGrp="1"/>
          </p:cNvSpPr>
          <p:nvPr>
            <p:ph idx="1"/>
          </p:nvPr>
        </p:nvSpPr>
        <p:spPr>
          <a:xfrm>
            <a:off x="4267200" y="1905000"/>
            <a:ext cx="4495800" cy="4572000"/>
          </a:xfrm>
        </p:spPr>
        <p:txBody>
          <a:bodyPr/>
          <a:lstStyle/>
          <a:p>
            <a:pPr eaLnBrk="1" hangingPunct="1"/>
            <a:r>
              <a:rPr lang="en-US" sz="2400" smtClean="0"/>
              <a:t>Army is in a period of transition and has taken action to realign existing forces and increase its end strength.</a:t>
            </a:r>
          </a:p>
          <a:p>
            <a:pPr eaLnBrk="1" hangingPunct="1"/>
            <a:endParaRPr lang="en-US" sz="2400" smtClean="0"/>
          </a:p>
          <a:p>
            <a:pPr eaLnBrk="1" hangingPunct="1"/>
            <a:r>
              <a:rPr lang="en-US" sz="2400" smtClean="0"/>
              <a:t>Proposed Action supports growth of the Army and allows for reasonably foreseeable future stationing actions at Fort Bliss.</a:t>
            </a:r>
          </a:p>
          <a:p>
            <a:endParaRPr lang="en-US" smtClean="0"/>
          </a:p>
        </p:txBody>
      </p:sp>
      <p:pic>
        <p:nvPicPr>
          <p:cNvPr id="5" name="Picture 4" descr="Convoy.jpg"/>
          <p:cNvPicPr>
            <a:picLocks noChangeAspect="1"/>
          </p:cNvPicPr>
          <p:nvPr/>
        </p:nvPicPr>
        <p:blipFill>
          <a:blip r:embed="rId3" cstate="print"/>
          <a:srcRect/>
          <a:stretch>
            <a:fillRect/>
          </a:stretch>
        </p:blipFill>
        <p:spPr>
          <a:xfrm>
            <a:off x="0" y="1676400"/>
            <a:ext cx="3898900" cy="4664075"/>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Purpose and Need for Proposed Action</a:t>
            </a:r>
            <a:endParaRPr lang="en-US" dirty="0">
              <a:cs typeface="+mj-cs"/>
            </a:endParaRPr>
          </a:p>
        </p:txBody>
      </p:sp>
      <p:sp>
        <p:nvSpPr>
          <p:cNvPr id="11267" name="Content Placeholder 2"/>
          <p:cNvSpPr>
            <a:spLocks noGrp="1"/>
          </p:cNvSpPr>
          <p:nvPr>
            <p:ph idx="1"/>
          </p:nvPr>
        </p:nvSpPr>
        <p:spPr>
          <a:xfrm>
            <a:off x="685800" y="1828800"/>
            <a:ext cx="4495800" cy="4114800"/>
          </a:xfrm>
        </p:spPr>
        <p:txBody>
          <a:bodyPr/>
          <a:lstStyle/>
          <a:p>
            <a:r>
              <a:rPr lang="en-US" sz="2400" smtClean="0"/>
              <a:t>Implement the Grow the Army (GTA) stationing decisions identified in the Record of Decision (ROD) for the 2007   GTA Programmatic EIS</a:t>
            </a:r>
          </a:p>
          <a:p>
            <a:endParaRPr lang="en-US" sz="2400" smtClean="0"/>
          </a:p>
          <a:p>
            <a:r>
              <a:rPr lang="en-US" sz="2400" smtClean="0"/>
              <a:t>ROD directed the stationing of two IBCTs in addition to the 4 HBCTs directed by the Base Realignment and Closure (BRAC)</a:t>
            </a:r>
          </a:p>
        </p:txBody>
      </p:sp>
      <p:pic>
        <p:nvPicPr>
          <p:cNvPr id="10245" name="Picture 5" descr="G:\Aproject\Fort Bliss\GP08FTBL\EIS\working\Posters\IBCTs.jpg"/>
          <p:cNvPicPr>
            <a:picLocks noChangeAspect="1" noChangeArrowheads="1"/>
          </p:cNvPicPr>
          <p:nvPr/>
        </p:nvPicPr>
        <p:blipFill>
          <a:blip r:embed="rId3" cstate="print"/>
          <a:srcRect/>
          <a:stretch>
            <a:fillRect/>
          </a:stretch>
        </p:blipFill>
        <p:spPr bwMode="auto">
          <a:xfrm>
            <a:off x="5486400" y="3657600"/>
            <a:ext cx="3194050" cy="241935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44" name="Picture 4" descr="G:\Aproject\Fort Bliss\GP08FTBL\EIS\working\Posters\HBCT photo.jpg"/>
          <p:cNvPicPr>
            <a:picLocks noChangeAspect="1" noChangeArrowheads="1"/>
          </p:cNvPicPr>
          <p:nvPr/>
        </p:nvPicPr>
        <p:blipFill>
          <a:blip r:embed="rId4" cstate="print"/>
          <a:srcRect/>
          <a:stretch>
            <a:fillRect/>
          </a:stretch>
        </p:blipFill>
        <p:spPr bwMode="auto">
          <a:xfrm>
            <a:off x="6400800" y="1981200"/>
            <a:ext cx="2438400" cy="187166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650"/>
            <a:ext cx="8382000" cy="2215991"/>
          </a:xfrm>
        </p:spPr>
        <p:txBody>
          <a:bodyPr/>
          <a:lstStyle/>
          <a:p>
            <a:pPr>
              <a:defRPr/>
            </a:pPr>
            <a:r>
              <a:rPr lang="en-US" dirty="0" smtClean="0">
                <a:solidFill>
                  <a:schemeClr val="accent6"/>
                </a:solidFill>
                <a:cs typeface="+mj-cs"/>
              </a:rPr>
              <a:t>GFS Draft EIS Summary</a:t>
            </a:r>
            <a:r>
              <a:rPr lang="en-US" dirty="0" smtClean="0">
                <a:cs typeface="+mj-cs"/>
              </a:rPr>
              <a:t/>
            </a:r>
            <a:br>
              <a:rPr lang="en-US" dirty="0" smtClean="0">
                <a:cs typeface="+mj-cs"/>
              </a:rPr>
            </a:br>
            <a:r>
              <a:rPr lang="en-US" dirty="0" smtClean="0">
                <a:cs typeface="+mj-cs"/>
              </a:rPr>
              <a:t>Brian Maillet</a:t>
            </a:r>
            <a:br>
              <a:rPr lang="en-US" dirty="0" smtClean="0">
                <a:cs typeface="+mj-cs"/>
              </a:rPr>
            </a:br>
            <a:r>
              <a:rPr lang="en-US" dirty="0" smtClean="0">
                <a:cs typeface="+mj-cs"/>
              </a:rPr>
              <a:t>ARCADIS Project Manager</a:t>
            </a:r>
            <a:endParaRPr lang="en-US" dirty="0">
              <a:cs typeface="+mj-cs"/>
            </a:endParaRPr>
          </a:p>
        </p:txBody>
      </p:sp>
      <p:pic>
        <p:nvPicPr>
          <p:cNvPr id="12291" name="Picture 2" descr="US_Department_of_the_Army_seal.png"/>
          <p:cNvPicPr>
            <a:picLocks noChangeAspect="1"/>
          </p:cNvPicPr>
          <p:nvPr/>
        </p:nvPicPr>
        <p:blipFill>
          <a:blip r:embed="rId3" cstate="print"/>
          <a:srcRect/>
          <a:stretch>
            <a:fillRect/>
          </a:stretch>
        </p:blipFill>
        <p:spPr bwMode="auto">
          <a:xfrm>
            <a:off x="6248400" y="6096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06 General PowerPoint template">
  <a:themeElements>
    <a:clrScheme name="">
      <a:dk1>
        <a:srgbClr val="000000"/>
      </a:dk1>
      <a:lt1>
        <a:srgbClr val="FFFFFF"/>
      </a:lt1>
      <a:dk2>
        <a:srgbClr val="007EA1"/>
      </a:dk2>
      <a:lt2>
        <a:srgbClr val="808FA5"/>
      </a:lt2>
      <a:accent1>
        <a:srgbClr val="38496C"/>
      </a:accent1>
      <a:accent2>
        <a:srgbClr val="EABD00"/>
      </a:accent2>
      <a:accent3>
        <a:srgbClr val="FFFFFF"/>
      </a:accent3>
      <a:accent4>
        <a:srgbClr val="000000"/>
      </a:accent4>
      <a:accent5>
        <a:srgbClr val="AEB1BA"/>
      </a:accent5>
      <a:accent6>
        <a:srgbClr val="D4AB00"/>
      </a:accent6>
      <a:hlink>
        <a:srgbClr val="AE2633"/>
      </a:hlink>
      <a:folHlink>
        <a:srgbClr val="588D64"/>
      </a:folHlink>
    </a:clrScheme>
    <a:fontScheme name="2006 General PowerPoint templat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2006 General PowerPoint template 1">
        <a:dk1>
          <a:srgbClr val="000000"/>
        </a:dk1>
        <a:lt1>
          <a:srgbClr val="FFFFFF"/>
        </a:lt1>
        <a:dk2>
          <a:srgbClr val="007EA1"/>
        </a:dk2>
        <a:lt2>
          <a:srgbClr val="808FA5"/>
        </a:lt2>
        <a:accent1>
          <a:srgbClr val="7FBDCF"/>
        </a:accent1>
        <a:accent2>
          <a:srgbClr val="EABD00"/>
        </a:accent2>
        <a:accent3>
          <a:srgbClr val="FFFFFF"/>
        </a:accent3>
        <a:accent4>
          <a:srgbClr val="000000"/>
        </a:accent4>
        <a:accent5>
          <a:srgbClr val="C0DBE4"/>
        </a:accent5>
        <a:accent6>
          <a:srgbClr val="D4AB00"/>
        </a:accent6>
        <a:hlink>
          <a:srgbClr val="AE2633"/>
        </a:hlink>
        <a:folHlink>
          <a:srgbClr val="588D6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2006 General PowerPoint template basic</Template>
  <TotalTime>6926</TotalTime>
  <Words>4473</Words>
  <Application>Microsoft Office PowerPoint</Application>
  <PresentationFormat>On-screen Show (4:3)</PresentationFormat>
  <Paragraphs>312</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2006 General PowerPoint template</vt:lpstr>
      <vt:lpstr>PDF Document</vt:lpstr>
      <vt:lpstr>Fort Bliss Army Growth and Force Structure Realignment Draft Environmental Impact Statement </vt:lpstr>
      <vt:lpstr>Agenda</vt:lpstr>
      <vt:lpstr>Welcome COL Leonard E. Wells Deputy Garrison Commander for Transformation </vt:lpstr>
      <vt:lpstr>Welcome</vt:lpstr>
      <vt:lpstr>Purpose of Today’s Meeting </vt:lpstr>
      <vt:lpstr>Structure of Today’s Meeting</vt:lpstr>
      <vt:lpstr>Purpose and Need</vt:lpstr>
      <vt:lpstr>Purpose and Need for Proposed Action</vt:lpstr>
      <vt:lpstr>GFS Draft EIS Summary Brian Maillet ARCADIS Project Manager</vt:lpstr>
      <vt:lpstr>National Environmental Policy Act (NEPA)</vt:lpstr>
      <vt:lpstr>Environmental Impact Statement (EIS) Process</vt:lpstr>
      <vt:lpstr>Key Issues Identified at Public Scoping Meetings</vt:lpstr>
      <vt:lpstr>Approaches to Alternatives  to Accomplish Purpose and Need</vt:lpstr>
      <vt:lpstr>Category 1:  Stationing and Training Alternatives</vt:lpstr>
      <vt:lpstr>Category 1:  Stationing and Training Alternatives</vt:lpstr>
      <vt:lpstr>Category 1:  Stationing and Training Alternatives Population Summary</vt:lpstr>
      <vt:lpstr>Category 2:  Land Use Change Alternatives</vt:lpstr>
      <vt:lpstr>Category 2:  Land Use Change Alternatives</vt:lpstr>
      <vt:lpstr>Category 3:  Training Infrastructure Improvement Alternatives</vt:lpstr>
      <vt:lpstr>Resources Analyzed for All Alternatives</vt:lpstr>
      <vt:lpstr>Key Findings of GFS Draft EIS</vt:lpstr>
      <vt:lpstr>Key Findings of GFS Draft EIS</vt:lpstr>
      <vt:lpstr>GFS Draft EIS Summary Steven Perry ARCADIS Meeting Facilitator</vt:lpstr>
      <vt:lpstr>EIS Completion Schedule</vt:lpstr>
      <vt:lpstr>Closing</vt:lpstr>
      <vt:lpstr>Slide 26</vt:lpstr>
      <vt:lpstr>Slide 27</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walter.j.christensen</dc:creator>
  <cp:lastModifiedBy>john.f.barrera</cp:lastModifiedBy>
  <cp:revision>479</cp:revision>
  <dcterms:created xsi:type="dcterms:W3CDTF">2008-01-09T01:21:57Z</dcterms:created>
  <dcterms:modified xsi:type="dcterms:W3CDTF">2009-11-17T22:51:07Z</dcterms:modified>
</cp:coreProperties>
</file>